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4839" r:id="rId4"/>
  </p:sldMasterIdLst>
  <p:notesMasterIdLst>
    <p:notesMasterId r:id="rId22"/>
  </p:notesMasterIdLst>
  <p:handoutMasterIdLst>
    <p:handoutMasterId r:id="rId23"/>
  </p:handoutMasterIdLst>
  <p:sldIdLst>
    <p:sldId id="1627" r:id="rId5"/>
    <p:sldId id="1778" r:id="rId6"/>
    <p:sldId id="1828" r:id="rId7"/>
    <p:sldId id="1684" r:id="rId8"/>
    <p:sldId id="1932" r:id="rId9"/>
    <p:sldId id="1911" r:id="rId10"/>
    <p:sldId id="1939" r:id="rId11"/>
    <p:sldId id="1875" r:id="rId12"/>
    <p:sldId id="1933" r:id="rId13"/>
    <p:sldId id="1936" r:id="rId14"/>
    <p:sldId id="1935" r:id="rId15"/>
    <p:sldId id="1934" r:id="rId16"/>
    <p:sldId id="2147479749" r:id="rId17"/>
    <p:sldId id="1938" r:id="rId18"/>
    <p:sldId id="1916" r:id="rId19"/>
    <p:sldId id="1930" r:id="rId20"/>
    <p:sldId id="1929" r:id="rId21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DC8E8"/>
    <a:srgbClr val="D988DC"/>
    <a:srgbClr val="FE9D88"/>
    <a:srgbClr val="CD9BCF"/>
    <a:srgbClr val="FFA38B"/>
    <a:srgbClr val="3C3C41"/>
    <a:srgbClr val="4BCBEE"/>
    <a:srgbClr val="1392B4"/>
    <a:srgbClr val="0B556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A81AB9-A1FA-4D61-A006-3BEA78237FA1}" v="1" dt="2023-12-16T00:25:42.5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12" autoAdjust="0"/>
    <p:restoredTop sz="82554" autoAdjust="0"/>
  </p:normalViewPr>
  <p:slideViewPr>
    <p:cSldViewPr snapToGrid="0">
      <p:cViewPr varScale="1">
        <p:scale>
          <a:sx n="80" d="100"/>
          <a:sy n="80" d="100"/>
        </p:scale>
        <p:origin x="48" y="5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30" y="107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1/3/2024 11:42 AM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jp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1/3/2024 11:42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training/paths/document-intelligence-knowledge-minin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learn/modules/analyze-receipts-form-recognizer/3-analyze-receipts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2742">
              <a:spcAft>
                <a:spcPts val="340"/>
              </a:spcAft>
              <a:defRPr/>
            </a:pPr>
            <a:r>
              <a:rPr lang="en-US" b="0" i="0" dirty="0">
                <a:cs typeface="Segoe UI Light" pitchFamily="34" charset="0"/>
              </a:rPr>
              <a:t>This content is meant to be taught in companion to: </a:t>
            </a:r>
            <a:r>
              <a:rPr lang="en-US" dirty="0">
                <a:hlinkClick r:id="rId3"/>
              </a:rPr>
              <a:t>Microsoft Azure AI Fundamentals: Document Intelligence and Knowledge Mining - Training | Microsoft Learn</a:t>
            </a:r>
            <a:endParaRPr lang="en-US" b="0" i="0" dirty="0">
              <a:cs typeface="Segoe UI Light" pitchFamily="34" charset="0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32019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Everyone is familiar with web search platforms such as Google or Bing. But how is data searched within organizations?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Discuss problems of finding data within organizations, such as knowing where the data is held, data held by departments, the time required to scan documents, etc.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85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AI Search requires data in JSON format.</a:t>
            </a:r>
          </a:p>
          <a:p>
            <a:endParaRPr lang="en-GB" dirty="0"/>
          </a:p>
          <a:p>
            <a:r>
              <a:rPr lang="en-GB" dirty="0"/>
              <a:t>Unstructured data supported through Azure Blob Storage, NoSQL support in </a:t>
            </a:r>
            <a:r>
              <a:rPr lang="en-GB" dirty="0" err="1"/>
              <a:t>CosmosDB</a:t>
            </a:r>
            <a:r>
              <a:rPr lang="en-GB" dirty="0"/>
              <a:t>, Data Lake storage and table storage</a:t>
            </a:r>
          </a:p>
          <a:p>
            <a:endParaRPr lang="en-GB" dirty="0"/>
          </a:p>
          <a:p>
            <a:r>
              <a:rPr lang="en-GB" dirty="0"/>
              <a:t>Relational data support through Azure SQL Database, SQL Server, etc.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42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94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00" i="0" dirty="0">
                <a:latin typeface="Segoe UI Light"/>
                <a:cs typeface="Segoe UI Light"/>
              </a:rPr>
              <a:t>Instructors: we recommend you complete the exercise ahead of time </a:t>
            </a:r>
            <a:r>
              <a:rPr lang="en-US" sz="800" dirty="0">
                <a:cs typeface="Segoe UI Light" pitchFamily="34" charset="0"/>
              </a:rPr>
              <a:t>https://microsoftlearning.github.io/mslearn-ai-fundamentals/Instructions/Labs/11-ai-search.html</a:t>
            </a:r>
            <a:r>
              <a:rPr lang="en-US" sz="800" i="0" dirty="0">
                <a:latin typeface="Segoe UI Light"/>
                <a:cs typeface="Segoe UI Light"/>
              </a:rPr>
              <a:t>. During class, you can demonstrate the service. 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sz="800" dirty="0">
              <a:cs typeface="Segoe UI Light" pitchFamily="34" charset="0"/>
            </a:endParaRP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Important: Students are not expected to replicate the process of creating a AI Search Index in the exam. This demo’s purpose, like the others, is to give a sense of the capabilities of the service. </a:t>
            </a:r>
            <a:endParaRPr lang="en-US" sz="18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sz="800" dirty="0">
              <a:cs typeface="Segoe UI Light" pitchFamily="34" charset="0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12196C4-4D29-4011-9C14-36E31C65520E}" type="datetime8">
              <a:rPr lang="en-US" smtClean="0"/>
              <a:t>1/3/2024 11:42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624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Allow students a few minutes to think about the questions, and then reveal the correct answers.</a:t>
            </a:r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236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27162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/>
              <a:t>Encourage students to review the content on Learn for more information.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2716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510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latin typeface="Segoe UI Light"/>
                <a:cs typeface="Segoe UI Light"/>
              </a:rPr>
              <a:t>Time estimates: </a:t>
            </a:r>
          </a:p>
          <a:p>
            <a:r>
              <a:rPr lang="en-US" sz="800" dirty="0">
                <a:latin typeface="Segoe UI Light"/>
                <a:cs typeface="Segoe UI Light"/>
              </a:rPr>
              <a:t>- Azure AI Document Intelligence: 15 minutes</a:t>
            </a:r>
          </a:p>
          <a:p>
            <a:r>
              <a:rPr lang="en-US" sz="800" dirty="0">
                <a:latin typeface="Segoe UI Light"/>
                <a:cs typeface="Segoe UI Light"/>
              </a:rPr>
              <a:t>- Azure AI Search: 15 minutes</a:t>
            </a:r>
          </a:p>
          <a:p>
            <a:r>
              <a:rPr lang="en-US" sz="800" dirty="0">
                <a:latin typeface="Segoe UI Light"/>
                <a:cs typeface="Segoe UI Light"/>
              </a:rPr>
              <a:t>- The lab exercise should take an additional 15 minutes 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E8EE77-E057-4781-9622-5BB5A0A0A0A4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1/3/2024 11:42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2578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A47097-58FF-4044-815F-BB6A2AFA807A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1/3/2024 11:42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8081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868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was previously called Forms Recognizer. Renamed Document Intelligence services to reflect AI in document processing.</a:t>
            </a:r>
          </a:p>
          <a:p>
            <a:r>
              <a:rPr lang="en-GB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Document Intelligence automatically reads, </a:t>
            </a:r>
            <a:r>
              <a:rPr lang="en-GB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understands</a:t>
            </a:r>
            <a:r>
              <a:rPr lang="en-GB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, and analyses business documents</a:t>
            </a:r>
            <a:endParaRPr lang="en-GB" dirty="0"/>
          </a:p>
          <a:p>
            <a:endParaRPr lang="en-GB" dirty="0"/>
          </a:p>
          <a:p>
            <a:r>
              <a:rPr lang="en-GB" dirty="0"/>
              <a:t>Explain that Document Intelligence is made up of three related services: </a:t>
            </a:r>
          </a:p>
          <a:p>
            <a:r>
              <a:rPr lang="en-GB" dirty="0"/>
              <a:t>- Document analysis</a:t>
            </a:r>
          </a:p>
          <a:p>
            <a:r>
              <a:rPr lang="en-GB" dirty="0"/>
              <a:t>- Prebuilt models – machine learning models trained for specific types of forms, such as receipts (including hotel receipts, gas receipts, etc), invoices, ID.</a:t>
            </a:r>
          </a:p>
          <a:p>
            <a:r>
              <a:rPr lang="en-GB" dirty="0"/>
              <a:t>	- Text and field names are identified</a:t>
            </a:r>
          </a:p>
          <a:p>
            <a:r>
              <a:rPr lang="en-GB" dirty="0"/>
              <a:t>	- Available as JSON for input into a database</a:t>
            </a:r>
          </a:p>
          <a:p>
            <a:r>
              <a:rPr lang="en-GB" dirty="0"/>
              <a:t>- Custom models</a:t>
            </a:r>
          </a:p>
          <a:p>
            <a:r>
              <a:rPr lang="en-GB" dirty="0"/>
              <a:t>	- Train with as few as five sample forms</a:t>
            </a:r>
          </a:p>
          <a:p>
            <a:r>
              <a:rPr lang="en-GB" dirty="0"/>
              <a:t>	- Requires an Azure storage account</a:t>
            </a:r>
          </a:p>
          <a:p>
            <a:r>
              <a:rPr lang="en-GB" dirty="0"/>
              <a:t>	- Can customize the machine learning models for forms common in your organization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13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850" i="1" dirty="0">
                <a:latin typeface="Segoe UI Light"/>
                <a:cs typeface="Segoe UI Light"/>
              </a:rPr>
              <a:t>After talking to the slide for a minute or so, use the exercise at </a:t>
            </a:r>
            <a:r>
              <a:rPr lang="en-US" sz="850" i="1" dirty="0">
                <a:latin typeface="Segoe UI Light"/>
                <a:cs typeface="Segoe UI Light"/>
                <a:hlinkClick r:id="rId3"/>
              </a:rPr>
              <a:t>https://docs.microsoft.com/learn/modules/analyze-receipts-form-recognizer/3-analyze-receipts/</a:t>
            </a:r>
            <a:r>
              <a:rPr lang="en-US" sz="850" i="1" dirty="0">
                <a:latin typeface="Segoe UI Light"/>
                <a:cs typeface="Segoe UI Light"/>
              </a:rPr>
              <a:t>  to demonstrate the service</a:t>
            </a:r>
          </a:p>
          <a:p>
            <a:endParaRPr lang="en-US" dirty="0"/>
          </a:p>
          <a:p>
            <a:r>
              <a:rPr lang="en-US" dirty="0"/>
              <a:t>The Document Intelligence service does more than just detecting and extracting text. It enables you to use models that "understand" the form fields – for example, identifying specific types of data such as addresses, phone numbers, dates, times, and quantities; and  understanding the relationship between field labels and values.</a:t>
            </a:r>
          </a:p>
          <a:p>
            <a:endParaRPr lang="en-US" dirty="0"/>
          </a:p>
          <a:p>
            <a:r>
              <a:rPr lang="en-US" dirty="0"/>
              <a:t>You can use Receipt analyzer to train your own custom form extraction models based on your own scanned forms, or you can use pre-trained models to extract information from common document types, such as receipts, business cards, and invoices.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Document Intelligence uses OCR as its foundational technology to additionally extract structure, relationships, key-values, entities, and other document-centric insights. 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28D08B7-1434-400D-810F-C33F3A7680EA}" type="datetime8">
              <a:rPr lang="en-US" smtClean="0"/>
              <a:t>1/3/2024 11:42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31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Resources can be created either through Document Studio, or through the Azure portal</a:t>
            </a:r>
          </a:p>
          <a:p>
            <a:r>
              <a:rPr lang="en-GB" dirty="0"/>
              <a:t>Delete resources through the Azure portal</a:t>
            </a:r>
          </a:p>
          <a:p>
            <a:endParaRPr lang="en-GB" dirty="0"/>
          </a:p>
          <a:p>
            <a:r>
              <a:rPr lang="en-GB" dirty="0"/>
              <a:t>Explain that AI services resource includes several different AI capabilities – Document Intelligence resource is a single service resource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54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Point out that exercises are also available on Microsoft Learn for all of the other tasks demonstrated and discussed in this PowerPoint. https://microsoftlearning.github.io/mslearn-ai-fundamentals.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5E38320-284F-4A32-BBF6-4B3CF3B40871}" type="datetime8">
              <a:rPr lang="en-US" smtClean="0"/>
              <a:t>1/3/2024 11:42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560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4499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B334D90-2717-2269-E486-F1900244A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E21C31D-925C-53B5-2E40-C54FF245B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2" y="3429000"/>
            <a:ext cx="5686955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</a:t>
            </a:r>
            <a:br>
              <a:rPr lang="en-US" dirty="0"/>
            </a:br>
            <a:r>
              <a:rPr lang="en-US" dirty="0"/>
              <a:t>presentation title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DDA2A08-4E66-0E3E-D138-C376487FF5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6150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85BED6C2-A7E0-FF4A-9938-5E97C08B8C9F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85859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3CBC165-170D-08C9-3B02-A3330AE9A5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591056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382E19E-C6C9-5DF7-1994-AFE7414751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1591056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1977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8">
          <p15:clr>
            <a:srgbClr val="954F72"/>
          </p15:clr>
        </p15:guide>
        <p15:guide id="9" pos="2150">
          <p15:clr>
            <a:srgbClr val="954F72"/>
          </p15:clr>
        </p15:guide>
        <p15:guide id="10" pos="2544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88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Subhead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B99DE518-C598-A940-A59E-AD0A05432B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5219700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4E25ABE-71E1-BA48-6C8C-3837559349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7E7F6E-4D9D-5F8C-A5F0-526CA973BE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20" y="1594155"/>
            <a:ext cx="5219700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7DAE155-2008-5357-51E8-E6B1FA7558C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2085764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065475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8">
          <p15:clr>
            <a:srgbClr val="954F72"/>
          </p15:clr>
        </p15:guide>
        <p15:guide id="9" pos="2150">
          <p15:clr>
            <a:srgbClr val="954F72"/>
          </p15:clr>
        </p15:guide>
        <p15:guide id="10" pos="2544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940B0D9-7832-B819-D230-4F210761A2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0D492BA-29A5-F31A-7F93-39ADE3E5ED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62862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EDCFC9-DB25-88C3-92DA-E2554C14A2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30190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69417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_with Subhead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14356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6072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2988">
          <p15:clr>
            <a:srgbClr val="FBAE40"/>
          </p15:clr>
        </p15:guide>
        <p15:guide id="42" pos="5352">
          <p15:clr>
            <a:srgbClr val="FBAE40"/>
          </p15:clr>
        </p15:guide>
        <p15:guide id="43" orient="horz" pos="108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Microsoft Certification renewal process flow">
            <a:extLst>
              <a:ext uri="{FF2B5EF4-FFF2-40B4-BE49-F238E27FC236}">
                <a16:creationId xmlns:a16="http://schemas.microsoft.com/office/drawing/2014/main" id="{ED4FC5EF-0434-AB45-07F5-AAD2BF06D8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1767" y="2042154"/>
            <a:ext cx="12175719" cy="0"/>
          </a:xfrm>
          <a:prstGeom prst="line">
            <a:avLst/>
          </a:prstGeom>
          <a:noFill/>
          <a:ln w="76200" cap="flat">
            <a:gradFill>
              <a:gsLst>
                <a:gs pos="0">
                  <a:srgbClr val="FF5C39"/>
                </a:gs>
                <a:gs pos="54796">
                  <a:srgbClr val="C73ECC"/>
                </a:gs>
                <a:gs pos="100000">
                  <a:srgbClr val="8DC8E8"/>
                </a:gs>
              </a:gsLst>
              <a:lin ang="21399750" scaled="1"/>
            </a:gradFill>
            <a:prstDash val="solid"/>
            <a:miter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3616497"/>
            <a:ext cx="34776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3616497"/>
            <a:ext cx="34776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70168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92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1464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3840">
          <p15:clr>
            <a:srgbClr val="FBAE40"/>
          </p15:clr>
        </p15:guide>
        <p15:guide id="42" pos="6216">
          <p15:clr>
            <a:srgbClr val="FBAE40"/>
          </p15:clr>
        </p15:guide>
        <p15:guide id="43" orient="horz" pos="1284">
          <p15:clr>
            <a:srgbClr val="FBAE40"/>
          </p15:clr>
        </p15:guide>
        <p15:guide id="44" pos="3940">
          <p15:clr>
            <a:srgbClr val="FBAE40"/>
          </p15:clr>
        </p15:guide>
        <p15:guide id="45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Microsoft Certification renewal process flow">
            <a:extLst>
              <a:ext uri="{FF2B5EF4-FFF2-40B4-BE49-F238E27FC236}">
                <a16:creationId xmlns:a16="http://schemas.microsoft.com/office/drawing/2014/main" id="{ED4FC5EF-0434-AB45-07F5-AAD2BF06D8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1766" y="2042154"/>
            <a:ext cx="12188952" cy="0"/>
          </a:xfrm>
          <a:prstGeom prst="line">
            <a:avLst/>
          </a:prstGeom>
          <a:noFill/>
          <a:ln w="76200" cap="flat">
            <a:gradFill>
              <a:gsLst>
                <a:gs pos="0">
                  <a:srgbClr val="FF5C39"/>
                </a:gs>
                <a:gs pos="54796">
                  <a:srgbClr val="C73ECC"/>
                </a:gs>
                <a:gs pos="100000">
                  <a:srgbClr val="8DC8E8"/>
                </a:gs>
              </a:gsLst>
              <a:lin ang="21399750" scaled="1"/>
            </a:gradFill>
            <a:prstDash val="solid"/>
            <a:miter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3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44C1821-6346-D755-83F0-EC5D04C1AF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E8BC1E6-3311-A73F-871A-923C49C012F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7547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88C01D0-23FB-7438-A9BF-8E99080C98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0893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E673AD2-B8AF-CC3C-D898-30292FC17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843209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6859B90-45D2-D990-09AA-8F85B79F1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604535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87FE1B2-0C16-29CA-99C4-4C44A8047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9365862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174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92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1464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32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3840">
          <p15:clr>
            <a:srgbClr val="FBAE40"/>
          </p15:clr>
        </p15:guide>
        <p15:guide id="42" pos="6216">
          <p15:clr>
            <a:srgbClr val="FBAE40"/>
          </p15:clr>
        </p15:guide>
        <p15:guide id="43" orient="horz" pos="1284">
          <p15:clr>
            <a:srgbClr val="FBAE40"/>
          </p15:clr>
        </p15:guide>
        <p15:guide id="44" pos="3940">
          <p15:clr>
            <a:srgbClr val="FBAE40"/>
          </p15:clr>
        </p15:guide>
        <p15:guide id="45" orient="horz" pos="213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Callou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44938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064000" y="1581150"/>
            <a:ext cx="7535862" cy="443072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BA3E60F0-F025-04E8-0E46-71699A62E4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17414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D105096-7BC3-1383-8EE1-744002B706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31728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6535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7F0464-FA9D-1DC7-827A-17DF799B9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8881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1FB34ED-A66E-89F2-95F6-C0038B4955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4978881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4F7E24-0716-000F-A23E-D45713ECDD7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1152766"/>
            <a:ext cx="12192000" cy="344463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30DA7-1CDF-18F6-E151-AAB776959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59383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7F0464-FA9D-1DC7-827A-17DF799B9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8881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1FB34ED-A66E-89F2-95F6-C0038B4955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4978881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6FC6DD5-F717-45AB-C65A-E483E17C4FE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0"/>
            <a:ext cx="12192000" cy="459740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88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1096F-1307-5006-527D-D3AF4C75C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9824"/>
          <a:stretch/>
        </p:blipFill>
        <p:spPr>
          <a:xfrm>
            <a:off x="2417010" y="0"/>
            <a:ext cx="977499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D19AFB-6939-2FBA-48C9-66A2961406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1" y="3384610"/>
            <a:ext cx="6345239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divider title</a:t>
            </a:r>
          </a:p>
        </p:txBody>
      </p:sp>
    </p:spTree>
    <p:extLst>
      <p:ext uri="{BB962C8B-B14F-4D97-AF65-F5344CB8AC3E}">
        <p14:creationId xmlns:p14="http://schemas.microsoft.com/office/powerpoint/2010/main" val="1219060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, subheads,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6F456F5C-E654-C0BD-30BA-55CC632F07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956104"/>
            <a:ext cx="5364429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E74A98-D9A9-7258-AB00-FA281DFC7D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5357443"/>
            <a:ext cx="536217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6A2D886A-4337-E9FA-7DBB-9D84D80A3A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956104"/>
            <a:ext cx="535649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1A1665-88FA-58ED-F1C0-48840A180AC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5357442"/>
            <a:ext cx="535759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F55E03-DF85-0E93-780C-71A8898D2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6624839F-BBCE-45B6-246E-E8C737903DF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1152766"/>
            <a:ext cx="12192000" cy="344463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372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9E0A83-7ED9-6F5C-AEC4-5B98F5388F70}"/>
              </a:ext>
            </a:extLst>
          </p:cNvPr>
          <p:cNvSpPr/>
          <p:nvPr userDrawn="1"/>
        </p:nvSpPr>
        <p:spPr bwMode="auto">
          <a:xfrm>
            <a:off x="0" y="0"/>
            <a:ext cx="12192000" cy="4572000"/>
          </a:xfrm>
          <a:prstGeom prst="rect">
            <a:avLst/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6F456F5C-E654-C0BD-30BA-55CC632F07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956104"/>
            <a:ext cx="5364429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E74A98-D9A9-7258-AB00-FA281DFC7D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5357443"/>
            <a:ext cx="536217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6A2D886A-4337-E9FA-7DBB-9D84D80A3A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956104"/>
            <a:ext cx="535649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1A1665-88FA-58ED-F1C0-48840A180AC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5357442"/>
            <a:ext cx="535759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7ADEB9F-DC30-5B40-6D59-13194450FB0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0"/>
            <a:ext cx="12192000" cy="457200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2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984885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4ACB92EB-B163-EB38-0156-C028F872F1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471466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0190326-CB8A-9A65-714A-07CD312C34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4712685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90DBB6-E167-EFBB-7028-79615839561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6096000" y="0"/>
            <a:ext cx="6096000" cy="6858000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4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6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68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7248356" cy="492443"/>
          </a:xfrm>
        </p:spPr>
        <p:txBody>
          <a:bodyPr/>
          <a:lstStyle>
            <a:lvl1pPr>
              <a:defRPr sz="32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9B1DE51-5CDE-B96B-62FD-3A69CF69288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8128000" y="0"/>
            <a:ext cx="4064000" cy="6858000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40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6CBF8D-4C8A-D667-58CE-C8A22C93DED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5365752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F2BCABA-7928-0037-D0EF-38F1FAAC53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575104"/>
            <a:ext cx="5364429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056B6E8-083F-87EA-AD66-DF2D022A25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5362178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6242049" y="1591310"/>
            <a:ext cx="5357813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575104"/>
            <a:ext cx="5356490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4976442"/>
            <a:ext cx="5357598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254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6CBF8D-4C8A-D667-58CE-C8A22C93DED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3481388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F2BCABA-7928-0037-D0EF-38F1FAAC53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575104"/>
            <a:ext cx="347907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056B6E8-083F-87EA-AD66-DF2D022A25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347761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353560" y="1591310"/>
            <a:ext cx="3481388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74792" y="4575104"/>
            <a:ext cx="3476891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3855" y="4976442"/>
            <a:ext cx="347761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AAE6802-21C6-E5BE-3A2D-31CF010C9EF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8128000" y="1591309"/>
            <a:ext cx="3486092" cy="2684159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80D639A-857F-73A5-343B-28EC4082B8E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3626" y="4571913"/>
            <a:ext cx="3485371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712E1C1-EE18-EA11-6D06-673117B00DC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28000" y="4973784"/>
            <a:ext cx="3486092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7573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C58661F-95C1-B4E4-0A23-B8DF22E7890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5842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0B31DB7-7E61-84AD-6FD2-E7035923C5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575104"/>
            <a:ext cx="2535699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C05A197-25AD-0D46-72B3-478F9182C5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DC00AC3-107E-A09F-8DF5-09CDA496E0E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ltGray">
          <a:xfrm>
            <a:off x="34290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E8CE4D2-B387-0A2B-B7D1-7F14B892048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13125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6618941-6CC1-7AAC-4FE2-94D7D46F79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422188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A62A022-68CB-A937-A489-4F6F1B7467B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62484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7F06D45-B145-3780-49F6-BE617DDBDE4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40462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B0B40D6-1117-8B24-4089-BB3CEF4DAF3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34836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41013BA-5459-4F89-B59D-0ADC194876D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78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9C586E8F-D3A3-C215-76A4-E3A03A5104E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76259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11900E2-1D2D-6D0A-7E29-8FAEA637B2C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82208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061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80D2B25-7521-D486-405F-9309E22E8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434F67-B3AA-41BB-E81D-4AD05F409F6D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D011E5C-69E1-0316-E865-3BCC8E8B2EBB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869892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3DF09A-F855-F868-80F5-0BE1A95EA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02F3D99-76D3-5383-A61D-215BC38D43E1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6F99C5-D16E-7540-C83D-3442D1FCD55D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31399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6EA3CFB-9697-C0F0-7B4C-7E3873DE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46C21DA-1493-FA44-3F9C-34E05FF08B74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8DC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33">
              <a:extLst>
                <a:ext uri="{FF2B5EF4-FFF2-40B4-BE49-F238E27FC236}">
                  <a16:creationId xmlns:a16="http://schemas.microsoft.com/office/drawing/2014/main" id="{645CE35C-3A93-7951-31D3-E08248B1C9C4}"/>
                </a:ext>
              </a:extLst>
            </p:cNvPr>
            <p:cNvPicPr/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5352387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1-colum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DAB8950-CE1F-05A6-2114-49B53E68C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128905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3"/>
                </a:gs>
                <a:gs pos="97531">
                  <a:srgbClr val="8DC8E8"/>
                </a:gs>
                <a:gs pos="48000">
                  <a:schemeClr val="accent2"/>
                </a:gs>
                <a:gs pos="22000">
                  <a:srgbClr val="F4364C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AC2502E-5D9F-F851-3464-EDB3AAD612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818177"/>
            <a:ext cx="5033361" cy="34317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15900" indent="-215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666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12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2">
          <p15:clr>
            <a:srgbClr val="954F72"/>
          </p15:clr>
        </p15:guide>
        <p15:guide id="40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pare for la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0BCEF-BA8C-42B9-D1E6-EED60C93E5F0}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2563579" y="1272115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4F743EF-1C3F-2BB6-EC5C-14389E448E71}"/>
                </a:ext>
              </a:extLst>
            </p:cNvPr>
            <p:cNvSpPr/>
            <p:nvPr/>
          </p:nvSpPr>
          <p:spPr>
            <a:xfrm>
              <a:off x="2563579" y="1272115"/>
              <a:ext cx="1110600" cy="1110600"/>
            </a:xfrm>
            <a:prstGeom prst="ellipse">
              <a:avLst/>
            </a:prstGeom>
            <a:solidFill>
              <a:srgbClr val="C5B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 descr="A wrench and screwdriver on a black background&#10;&#10;Description automatically generated with medium confidence">
              <a:extLst>
                <a:ext uri="{FF2B5EF4-FFF2-40B4-BE49-F238E27FC236}">
                  <a16:creationId xmlns:a16="http://schemas.microsoft.com/office/drawing/2014/main" id="{22B6CEF7-CC05-CD93-EBB0-70FB66F30432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766997" y="1476753"/>
              <a:ext cx="694944" cy="694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21829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C0986E-B689-6782-2E7B-724249108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>
          <a:xfrm>
            <a:off x="2563579" y="1585913"/>
            <a:ext cx="1110600" cy="1110600"/>
            <a:chOff x="1742946" y="2116300"/>
            <a:chExt cx="1110600" cy="11106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CAA49E0-DE74-4741-67A0-EFF39DD2D638}"/>
                </a:ext>
              </a:extLst>
            </p:cNvPr>
            <p:cNvSpPr/>
            <p:nvPr/>
          </p:nvSpPr>
          <p:spPr>
            <a:xfrm>
              <a:off x="1742946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35AFCD5-9997-32A3-C847-E02AC6233D3B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529" y="2335581"/>
              <a:ext cx="613466" cy="6134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0996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E20E92D-9C4E-2BF7-F5C3-1126C809696B}"/>
              </a:ext>
            </a:extLst>
          </p:cNvPr>
          <p:cNvGrpSpPr/>
          <p:nvPr userDrawn="1"/>
        </p:nvGrpSpPr>
        <p:grpSpPr>
          <a:xfrm>
            <a:off x="10112348" y="893763"/>
            <a:ext cx="1110600" cy="1110600"/>
            <a:chOff x="10112348" y="738519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567CE8E-AD7A-BEDE-7D43-4F2561774537}"/>
                </a:ext>
              </a:extLst>
            </p:cNvPr>
            <p:cNvSpPr/>
            <p:nvPr/>
          </p:nvSpPr>
          <p:spPr>
            <a:xfrm>
              <a:off x="10112348" y="738519"/>
              <a:ext cx="1110600" cy="1110600"/>
            </a:xfrm>
            <a:prstGeom prst="ellipse">
              <a:avLst/>
            </a:prstGeom>
            <a:solidFill>
              <a:srgbClr val="C5B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 descr="A wrench and screwdriver on a black background&#10;&#10;Description automatically generated with medium confidence">
              <a:extLst>
                <a:ext uri="{FF2B5EF4-FFF2-40B4-BE49-F238E27FC236}">
                  <a16:creationId xmlns:a16="http://schemas.microsoft.com/office/drawing/2014/main" id="{081CBB52-335F-8D52-200D-2D007D689042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0315766" y="945273"/>
              <a:ext cx="694944" cy="694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55623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B724FB4-110F-14DB-C9A2-8DC893034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1742946" y="2116300"/>
            <a:chExt cx="1110600" cy="11106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EC0BCC3-7EC5-6F81-B1AA-80A4894ABF0C}"/>
                </a:ext>
              </a:extLst>
            </p:cNvPr>
            <p:cNvSpPr/>
            <p:nvPr/>
          </p:nvSpPr>
          <p:spPr>
            <a:xfrm>
              <a:off x="1742946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467AA4-32D7-985C-93B4-6A2CF9D380C2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529" y="2335581"/>
              <a:ext cx="613466" cy="6134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20960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Callou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A0C1B43-5B0F-7090-B43D-4D154AC01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E22E512-824E-5687-C33B-5B41FE43E981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064000" y="1292233"/>
            <a:ext cx="7535862" cy="3279768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64000" y="4830309"/>
            <a:ext cx="7535862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073063" y="5231647"/>
            <a:ext cx="7526800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F30B2090-3FEF-BD7A-3D1A-F15263CED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292232"/>
            <a:ext cx="3121026" cy="5565768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69AA33E8-65E2-5482-066C-B301F74B3F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2" y="2210101"/>
            <a:ext cx="2113253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330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 Clickdow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E890A9B-98DE-E407-1677-225E1CB27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887" y="0"/>
            <a:ext cx="6891565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960FA2C5-0F45-1F96-1312-4AD604060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7958667" y="1348398"/>
            <a:ext cx="3793070" cy="4707465"/>
          </a:xfrm>
          <a:prstGeom prst="round2SameRect">
            <a:avLst>
              <a:gd name="adj1" fmla="val 2163"/>
              <a:gd name="adj2" fmla="val 0"/>
            </a:avLst>
          </a:prstGeom>
          <a:solidFill>
            <a:srgbClr val="E8E6DF"/>
          </a:solidFill>
          <a:ln w="6350">
            <a:noFill/>
          </a:ln>
          <a:effectLst>
            <a:outerShdw blurRad="127000" dist="76200" dir="9600000" algn="r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none" lIns="274320" tIns="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3000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58406-DE31-8249-0E02-6D12B150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58887" y="1759165"/>
            <a:ext cx="4737876" cy="3870680"/>
          </a:xfrm>
          <a:prstGeom prst="rect">
            <a:avLst/>
          </a:prstGeom>
          <a:noFill/>
          <a:ln w="38100">
            <a:noFill/>
          </a:ln>
          <a:effectLst/>
        </p:spPr>
      </p:pic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402C46-D31C-FDEF-C231-716FBE6417F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7724775" y="2041526"/>
            <a:ext cx="4467225" cy="331152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914400" tIns="0" rIns="914400" bIns="14630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website screenshot here or click or tap 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5F9DFC-8F86-66C5-68A6-019BCDEDB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6522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5FD7D075-9E51-3CE8-5505-AE5C8CAB043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1594155"/>
            <a:ext cx="565457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4BA9016-5747-B1D1-36DE-145A4E94C4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565220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F36D75B-95FF-2F0D-75F2-EF58B69B29D9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307857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12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orient="horz" pos="3600">
          <p15:clr>
            <a:srgbClr val="FBAE40"/>
          </p15:clr>
        </p15:guide>
        <p15:guide id="32" orient="horz" pos="3408">
          <p15:clr>
            <a:srgbClr val="FBAE40"/>
          </p15:clr>
        </p15:guide>
        <p15:guide id="33" pos="10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95326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_Off-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99452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82171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contai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771955"/>
            <a:ext cx="8778782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2263564"/>
            <a:ext cx="87750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301190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_2-colum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40DCC4-9FA9-09C4-BB96-6B9979AA2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128905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3"/>
                </a:gs>
                <a:gs pos="97531">
                  <a:srgbClr val="8DC8E8"/>
                </a:gs>
                <a:gs pos="48000">
                  <a:schemeClr val="accent2"/>
                </a:gs>
                <a:gs pos="22000">
                  <a:srgbClr val="F4364C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D82F77F-F413-CFB2-A490-42936771DAD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6389" y="1818177"/>
            <a:ext cx="4719695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2200"/>
            </a:lvl1pPr>
          </a:lstStyle>
          <a:p>
            <a:pPr marL="215900" lvl="0" indent="-215900">
              <a:spcBef>
                <a:spcPts val="0"/>
              </a:spcBef>
              <a:spcAft>
                <a:spcPts val="12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F9FBD2C-38D6-C1BF-620A-300B1F4C5C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91338" y="1818177"/>
            <a:ext cx="4719695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2200"/>
            </a:lvl1pPr>
          </a:lstStyle>
          <a:p>
            <a:pPr marL="215900" lvl="0" indent="-215900">
              <a:spcBef>
                <a:spcPts val="0"/>
              </a:spcBef>
              <a:spcAft>
                <a:spcPts val="1200"/>
              </a:spcAft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7610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12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2">
          <p15:clr>
            <a:srgbClr val="954F7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nowledge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594151"/>
            <a:ext cx="8778782" cy="39997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1994124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AEF9DE-7B32-1B2A-6337-669A0D5B5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5540700" y="2116300"/>
            <a:chExt cx="1110600" cy="11106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F3C713F-0819-4E66-4E37-3D4AEBB16C45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6B6D0E4-ABDA-CFF0-8DBA-13CB318211E8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7BF95A-A491-AA6A-78B7-D238998E435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5075" y="4492432"/>
            <a:ext cx="8778782" cy="40632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C885C31-00F8-2C8C-ACC7-B0A21820E6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37265" y="4898755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801E9AC-93F9-F06B-9038-5F1AAD2E0D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35075" y="3042690"/>
            <a:ext cx="8778782" cy="40632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EC43E23-35AD-52A6-0DE8-366F8CC32F9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37265" y="3449013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61615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nowledge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4CCBFB5E-1851-2876-A431-5DF81265739D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594151"/>
            <a:ext cx="8778782" cy="39997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1994124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AEF9DE-7B32-1B2A-6337-669A0D5B5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5540700" y="2116300"/>
            <a:chExt cx="1110600" cy="11106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F3C713F-0819-4E66-4E37-3D4AEBB16C45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6B6D0E4-ABDA-CFF0-8DBA-13CB318211E8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7BF95A-A491-AA6A-78B7-D238998E435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5075" y="4492432"/>
            <a:ext cx="8778782" cy="40632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C885C31-00F8-2C8C-ACC7-B0A21820E6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37265" y="4898755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801E9AC-93F9-F06B-9038-5F1AAD2E0D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35075" y="3042690"/>
            <a:ext cx="8778782" cy="40632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EC43E23-35AD-52A6-0DE8-366F8CC32F9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37265" y="3449013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7917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Path1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318326-19BB-DD5B-81E3-D6586A45E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2827846"/>
            <a:ext cx="12192001" cy="30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005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Path3_Off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C16E9B7-4924-90AE-8E65-159052FB5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3144660"/>
            <a:ext cx="12192001" cy="30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645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arningPath1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318326-19BB-DD5B-81E3-D6586A45E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2827846"/>
            <a:ext cx="12192001" cy="3035200"/>
          </a:xfrm>
          <a:prstGeom prst="rect">
            <a:avLst/>
          </a:prstGeom>
        </p:spPr>
      </p:pic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A6FD2A8-720D-4961-EE5A-DE1728EBB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0398" y="1787281"/>
            <a:ext cx="10633034" cy="363824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spcCol="45720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0670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arningPath3_Off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C16E9B7-4924-90AE-8E65-159052FB5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3144660"/>
            <a:ext cx="12192001" cy="3035200"/>
          </a:xfrm>
          <a:prstGeom prst="rect">
            <a:avLst/>
          </a:prstGeom>
        </p:spPr>
      </p:pic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3C1E8CAF-6128-384E-E21D-0DE6DC548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0398" y="1787281"/>
            <a:ext cx="10633034" cy="363824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spcCol="45720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2154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full pag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A2F35014-FB65-ACD9-730E-E1D616E561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4491999" cy="630942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3"/>
              </a:gs>
            </a:gsLst>
            <a:lin ang="16200000" scaled="1"/>
            <a:tileRect/>
          </a:gradFill>
        </p:spPr>
        <p:txBody>
          <a:bodyPr vert="horz" wrap="square" lIns="585216" tIns="91440" rIns="585216" bIns="45720" rtlCol="0">
            <a:spAutoFit/>
          </a:bodyPr>
          <a:lstStyle>
            <a:lvl1pPr marL="0" indent="0">
              <a:buNone/>
              <a:defRPr kumimoji="0" lang="en-US" sz="32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defRPr>
            </a:lvl1pPr>
          </a:lstStyle>
          <a:p>
            <a:pPr marL="228600" lvl="0" indent="-228600"/>
            <a:r>
              <a:rPr lang="en-US"/>
              <a:t>Click to enter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2E0005-D466-9A2B-2F72-437D2E7450DA}"/>
              </a:ext>
            </a:extLst>
          </p:cNvPr>
          <p:cNvSpPr txBox="1">
            <a:spLocks/>
          </p:cNvSpPr>
          <p:nvPr userDrawn="1"/>
        </p:nvSpPr>
        <p:spPr>
          <a:xfrm>
            <a:off x="295276" y="770467"/>
            <a:ext cx="11604624" cy="5504921"/>
          </a:xfrm>
          <a:prstGeom prst="rect">
            <a:avLst/>
          </a:prstGeom>
          <a:solidFill>
            <a:srgbClr val="FFFFFF"/>
          </a:solidFill>
        </p:spPr>
        <p:txBody>
          <a:bodyPr vert="horz" lIns="274320" tIns="182880" rIns="182880" bIns="182880" rtlCol="0">
            <a:noAutofit/>
          </a:bodyPr>
          <a:lstStyle>
            <a:lvl1pPr marL="0" indent="0" algn="l" defTabSz="914132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20000"/>
              <a:buFontTx/>
              <a:buNone/>
              <a:defRPr lang="en-US" sz="1400" b="0" i="0" kern="1200">
                <a:solidFill>
                  <a:schemeClr val="tx1"/>
                </a:solidFill>
                <a:effectLst/>
                <a:latin typeface="Consolas" panose="020B0609020204030204" pitchFamily="49" charset="0"/>
                <a:ea typeface="Segoe UI Semibold" charset="0"/>
                <a:cs typeface="Segoe UI Semibold" charset="0"/>
              </a:defRPr>
            </a:lvl1pPr>
            <a:lvl2pPr marL="0" indent="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Pct val="110000"/>
              <a:buFont typeface="Arial" charset="0"/>
              <a:buNone/>
              <a:defRPr lang="en-US" sz="20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2pPr>
            <a:lvl3pPr marL="288925" indent="-22225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Pct val="120000"/>
              <a:buFont typeface="Arial" charset="0"/>
              <a:buChar char="•"/>
              <a:defRPr lang="en-US" sz="20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3pPr>
            <a:lvl4pPr marL="631825" indent="-18288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Font typeface="Arial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4pPr>
            <a:lvl5pPr marL="1162685" indent="-194310" algn="l" defTabSz="914132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/>
              </a:buClr>
              <a:buFont typeface="Arial"/>
              <a:buChar char="•"/>
              <a:defRPr lang="en-US" sz="1600" b="0" i="0" kern="1200" dirty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5pPr>
            <a:lvl6pPr marL="1873781" indent="-228533" algn="l" defTabSz="914132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26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92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57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1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E9E9E9"/>
              </a:buClr>
              <a:buSzPct val="120000"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Segoe UI Semibold" charset="0"/>
            </a:endParaRPr>
          </a:p>
        </p:txBody>
      </p:sp>
      <p:sp>
        <p:nvSpPr>
          <p:cNvPr id="9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3EC8DAD9-3274-7DD3-8458-A6CF6E3661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9438" y="1083733"/>
            <a:ext cx="11020425" cy="4885267"/>
          </a:xfrm>
        </p:spPr>
        <p:txBody>
          <a:bodyPr/>
          <a:lstStyle>
            <a:lvl1pPr marL="0" indent="0">
              <a:buNone/>
              <a:tabLst/>
              <a:defRPr sz="1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655827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right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FD107E2-140D-CB86-9FA1-B9481E49E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4042761" cy="984885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77F5E94-C055-4558-A211-EF7933FCA8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4155"/>
            <a:ext cx="404276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A89B3FAE-417F-41EF-9D05-0D6CAF8EC7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582613"/>
            <a:ext cx="5799138" cy="5692775"/>
          </a:xfrm>
        </p:spPr>
        <p:txBody>
          <a:bodyPr/>
          <a:lstStyle>
            <a:lvl1pPr marL="0" indent="0">
              <a:buNone/>
              <a:tabLst/>
              <a:defRPr sz="1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97526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5B49E74-D3F8-9BC9-0A3F-F524E6C5A4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8193024" cy="5416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F055FC1-EF87-C5EC-9545-B346C73AC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6389" y="2081710"/>
            <a:ext cx="8193024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EBA1527-2F4C-29A6-6A08-4FBA5CAE4E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6389" y="3587124"/>
            <a:ext cx="8193024" cy="5416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B81DC28-90DC-14C9-6ED7-101D16E58FA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6389" y="4077778"/>
            <a:ext cx="8193024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182921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_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B19F3EF-E352-4C65-98EB-C1D64E0A72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9460" y="1456896"/>
            <a:ext cx="10210404" cy="77724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Body copy Segoe UI Regular 14/18. The quick brown fox jumps over the lazy dog. The quick brown fox jumps over the lazy dog. The quick brown fox jumps over the lazy dog.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93C46D7-E811-4904-971C-BDAE52869A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89460" y="2499114"/>
            <a:ext cx="10210404" cy="78118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Segoe UI Regular 14/18. The quick brown fox jumps over the lazy dog. The quick brown fox jumps over the lazy dog. The quick brown fox jumps over the lazy dog.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84EFDE3-C2B4-4663-8852-A0D2423EB12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9460" y="3545276"/>
            <a:ext cx="10210404" cy="78118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Segoe UI Regular 14/18. The quick brown fox jumps over the lazy dog. The quick brown fox jumps over the lazy dog. The quick brown fox jumps over the lazy dog.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C67A521-F4FD-E8EE-E376-D23CEA345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84A61D4-2EBC-3C89-B9B9-A7E300634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2366625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15C7F07-21BA-232C-099C-2DFC70761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3412787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19445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-BI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AA94852-62BE-D975-5820-B3227B110B53}"/>
              </a:ext>
            </a:extLst>
          </p:cNvPr>
          <p:cNvSpPr/>
          <p:nvPr userDrawn="1"/>
        </p:nvSpPr>
        <p:spPr bwMode="auto">
          <a:xfrm>
            <a:off x="1" y="0"/>
            <a:ext cx="7036066" cy="6858000"/>
          </a:xfrm>
          <a:prstGeom prst="rect">
            <a:avLst/>
          </a:prstGeom>
          <a:solidFill>
            <a:srgbClr val="F4F3F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749038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3B5AFD-1A0C-9C6A-B579-7F4B791823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7554590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8B296A1-E2FF-6AD0-056E-6FFA0EA08B6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10568728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8F4ACC-A223-94FA-AF57-8B62501B059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1659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8133D48-744E-F029-079E-2E16C280989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 bwMode="ltGray">
          <a:xfrm>
            <a:off x="7554590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09D3DDE-EAFB-B57D-9147-8827F7743E1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 bwMode="ltGray">
          <a:xfrm>
            <a:off x="10568728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FDB12BE-8B16-4DC3-C014-945C54E8CD7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 bwMode="ltGray">
          <a:xfrm>
            <a:off x="9061659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0375802-7BB3-7A20-1210-E5FEEE1A56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8165231" y="457200"/>
            <a:ext cx="2849035" cy="2874212"/>
          </a:xfrm>
          <a:prstGeom prst="roundRect">
            <a:avLst>
              <a:gd name="adj" fmla="val 21738"/>
            </a:avLst>
          </a:prstGeom>
          <a:blipFill>
            <a:blip r:embed="rId2"/>
            <a:stretch>
              <a:fillRect/>
            </a:stretch>
          </a:blipFill>
          <a:effectLst>
            <a:outerShdw blurRad="314198" dist="111760" dir="8040000" algn="ctr" rotWithShape="0">
              <a:schemeClr val="tx1">
                <a:alpha val="22000"/>
              </a:schemeClr>
            </a:outerShdw>
          </a:effectLst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4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your picture here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FEE9CA35-7E2C-1B90-FD18-D2DBFD0DA24A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120248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_4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DF9284C-6F78-4885-87E1-4AAD9E8090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9460" y="1456896"/>
            <a:ext cx="10210404" cy="77724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Body copy Segoe UI Regular 14/18. The quick brown fox jumps over the lazy dog. The quick brown fox jumps over the lazy dog. The quick brown fox jumps over the lazy dog.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9EA958-BE84-43C9-98F0-0C08E8ED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2366625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0E35C16-1FD5-43B8-8A48-E2CAEC4A6E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89460" y="2499114"/>
            <a:ext cx="10210404" cy="78118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Segoe UI Regular 14/18. The quick brown fox jumps over the lazy dog. The quick brown fox jumps over the lazy dog. The quick brown fox jumps over the lazy dog.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C78D634-25BA-4087-A772-1E555254B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3412787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9F7B3EC7-70FC-4307-BB11-53CB4E14FFB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9460" y="3545276"/>
            <a:ext cx="10210404" cy="78118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Segoe UI Regular 14/18. The quick brown fox jumps over the lazy dog. The quick brown fox jumps over the lazy dog. The quick brown fox jumps over the lazy dog.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1CE9993-705A-488D-910E-290FD0A52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4458949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DC5585A5-DAB7-4EFE-A980-497178E03B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89460" y="4591438"/>
            <a:ext cx="10210404" cy="78118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/>
              <a:t>Body copy Segoe UI Regular 14/18. The quick brown fox jumps over the lazy dog. The quick brown fox jumps over the lazy dog. The quick brown fox jumps over the lazy dog.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B21E8C-92C0-72B7-D04D-01894741A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2" cy="492443"/>
          </a:xfr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6360539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_5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89460" y="1456896"/>
            <a:ext cx="10210404" cy="64562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The quick brown fox jumps over the lazy dog. The quick brown fox jumps over the lazy dog. The quick brown fox jumps over the lazy dog.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A35CC4-D06B-40B4-91B1-CDA133426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2205973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389460" y="2309426"/>
            <a:ext cx="10210404" cy="6489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The quick brown fox jumps over the lazy dog. The quick brown fox jumps over the lazy dog. The quick brown fox jumps over the lazy dog.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9B8E47-3705-4496-95DB-2F04B395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3061779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1389460" y="3165232"/>
            <a:ext cx="10210404" cy="6489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The quick brown fox jumps over the lazy dog. The quick brown fox jumps over the lazy dog. The quick brown fox jumps over the lazy dog.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71F4189-FC32-45CA-8DDD-889412FB1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3917585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1389460" y="4021038"/>
            <a:ext cx="10210404" cy="6489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The quick brown fox jumps over the lazy dog. The quick brown fox jumps over the lazy dog. The quick brown fox jumps over the lazy dog.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EE9FF8-98D9-46AE-9E3D-2F72E00C7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89695" y="4773391"/>
            <a:ext cx="1019695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1389460" y="4876845"/>
            <a:ext cx="10210404" cy="6489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marR="0" indent="0" algn="l" defTabSz="914367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568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800" b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marL="0" marR="0" lvl="1" indent="0" algn="l" defTabSz="914367" rtl="0" eaLnBrk="1" fontAlgn="auto" latinLnBrk="0" hangingPunct="1">
              <a:lnSpc>
                <a:spcPct val="100000"/>
              </a:lnSpc>
              <a:spcBef>
                <a:spcPts val="392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None/>
              <a:tabLst/>
            </a:pPr>
            <a:r>
              <a:rPr lang="en-US" dirty="0"/>
              <a:t>The quick brown fox jumps over the lazy dog. The quick brown fox jumps over the lazy dog. The quick brown fox jumps over the lazy dog.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F826457-AD96-78F4-E9DC-B4CC7DCC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366000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with Log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gray - EMF">
            <a:extLst>
              <a:ext uri="{FF2B5EF4-FFF2-40B4-BE49-F238E27FC236}">
                <a16:creationId xmlns:a16="http://schemas.microsoft.com/office/drawing/2014/main" id="{34855668-1A0A-E5EE-1D0F-97B30351BA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072CE3E-C99E-C188-A13F-A0815FF09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-612577"/>
            <a:ext cx="8193024" cy="307777"/>
          </a:xfrm>
        </p:spPr>
        <p:txBody>
          <a:bodyPr/>
          <a:lstStyle>
            <a:lvl1pPr>
              <a:defRPr sz="20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Final slide with logo</a:t>
            </a:r>
          </a:p>
        </p:txBody>
      </p:sp>
    </p:spTree>
    <p:extLst>
      <p:ext uri="{BB962C8B-B14F-4D97-AF65-F5344CB8AC3E}">
        <p14:creationId xmlns:p14="http://schemas.microsoft.com/office/powerpoint/2010/main" val="3137424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_with Log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gray - EMF">
            <a:extLst>
              <a:ext uri="{FF2B5EF4-FFF2-40B4-BE49-F238E27FC236}">
                <a16:creationId xmlns:a16="http://schemas.microsoft.com/office/drawing/2014/main" id="{34855668-1A0A-E5EE-1D0F-97B30351BA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072CE3E-C99E-C188-A13F-A0815FF09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-616043"/>
            <a:ext cx="8193024" cy="307777"/>
          </a:xfrm>
        </p:spPr>
        <p:txBody>
          <a:bodyPr/>
          <a:lstStyle>
            <a:lvl1pPr>
              <a:defRPr sz="20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Final slide with logo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D9E8228-6949-BCF9-F825-22D65A43DB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2080227"/>
            <a:ext cx="3361943" cy="553998"/>
          </a:xfrm>
          <a:noFill/>
        </p:spPr>
        <p:txBody>
          <a:bodyPr wrap="square" lIns="0" tIns="0" rIns="0" bIns="0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Thank you.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DD9B65-7B9C-E803-654B-692D90202D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5640" y="2276475"/>
            <a:ext cx="7114222" cy="1689099"/>
          </a:xfr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0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155448" indent="0">
              <a:buNone/>
              <a:defRPr lang="en-US" sz="2000" b="0" kern="1200" cap="none" spc="-5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2pPr>
            <a:lvl3pPr marL="265176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3347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5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page_Big headline_Lear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361096-DA6C-ED52-FA05-5031C6CAB2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2E59AFC-909D-1098-D672-A384B9746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081" y="2448062"/>
            <a:ext cx="10430257" cy="1015663"/>
          </a:xfrm>
        </p:spPr>
        <p:txBody>
          <a:bodyPr anchor="b" anchorCtr="0"/>
          <a:lstStyle>
            <a:lvl1pPr>
              <a:defRPr sz="6600" spc="-100" baseline="0">
                <a:latin typeface="+mn-lt"/>
              </a:defRPr>
            </a:lvl1pPr>
          </a:lstStyle>
          <a:p>
            <a:r>
              <a:rPr lang="en-US" dirty="0"/>
              <a:t>Big headline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AE3F76B-93DD-2A11-C7C5-3051EECE97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278313"/>
            <a:ext cx="471268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477A8E4-EDF0-DDB3-8098-28D44E234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46410" y="4278313"/>
            <a:ext cx="376595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89CAA6EA-34FD-6A61-2DD4-EAAB33642A7B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95135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68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36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347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5B49E74-D3F8-9BC9-0A3F-F524E6C5A4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1101347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06207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110116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CA4E92E8-A50E-5AB4-8891-983AC58DB6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199" y="1386766"/>
            <a:ext cx="11011601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92083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110116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A790AA64-2857-089A-38D7-2F214254E96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200" y="1594155"/>
            <a:ext cx="5364224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5AAAF14-6312-27D6-344A-FC49DD3F11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02874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591056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A066C27D-9E85-728F-F255-3A731EC66D25}"/>
              </a:ext>
            </a:extLst>
          </p:cNvPr>
          <p:cNvGrpSpPr/>
          <p:nvPr userDrawn="1"/>
        </p:nvGrpSpPr>
        <p:grpSpPr>
          <a:xfrm rot="5400000">
            <a:off x="10666449" y="3959962"/>
            <a:ext cx="4597400" cy="1248872"/>
            <a:chOff x="2983209" y="3959962"/>
            <a:chExt cx="4597400" cy="1248872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46592D0-C1CD-74A0-2C7F-3337241D77DB}"/>
                </a:ext>
              </a:extLst>
            </p:cNvPr>
            <p:cNvGrpSpPr/>
            <p:nvPr userDrawn="1"/>
          </p:nvGrpSpPr>
          <p:grpSpPr>
            <a:xfrm>
              <a:off x="4130985" y="4976997"/>
              <a:ext cx="1122349" cy="231837"/>
              <a:chOff x="4135734" y="4976997"/>
              <a:chExt cx="1120775" cy="231837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91CEFFA-747B-15D9-6F1F-08C1FB0DC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5734" y="4976997"/>
                <a:ext cx="1120775" cy="231837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F5FF078E-F971-F049-5B6C-211FC500886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35734" y="4976997"/>
                <a:ext cx="1120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88C14EA5-9927-8FE5-49F3-BE053411837B}"/>
                </a:ext>
              </a:extLst>
            </p:cNvPr>
            <p:cNvGrpSpPr/>
            <p:nvPr userDrawn="1"/>
          </p:nvGrpSpPr>
          <p:grpSpPr>
            <a:xfrm>
              <a:off x="2989559" y="4976997"/>
              <a:ext cx="1122349" cy="231837"/>
              <a:chOff x="2989559" y="4976997"/>
              <a:chExt cx="1120775" cy="231837"/>
            </a:xfrm>
          </p:grpSpPr>
          <p:sp>
            <p:nvSpPr>
              <p:cNvPr id="68" name="Rectangle 62">
                <a:extLst>
                  <a:ext uri="{FF2B5EF4-FFF2-40B4-BE49-F238E27FC236}">
                    <a16:creationId xmlns:a16="http://schemas.microsoft.com/office/drawing/2014/main" id="{49F83C97-7FC0-CE8B-F534-3CC32978B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559" y="4976997"/>
                <a:ext cx="1120775" cy="231837"/>
              </a:xfrm>
              <a:prstGeom prst="rect">
                <a:avLst/>
              </a:prstGeom>
              <a:solidFill>
                <a:srgbClr val="F4F3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63">
                <a:extLst>
                  <a:ext uri="{FF2B5EF4-FFF2-40B4-BE49-F238E27FC236}">
                    <a16:creationId xmlns:a16="http://schemas.microsoft.com/office/drawing/2014/main" id="{78E83E2F-0F4E-6A6F-EE19-272FC88EAB1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2989559" y="4976997"/>
                <a:ext cx="1120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5" name="Rectangle 69">
              <a:extLst>
                <a:ext uri="{FF2B5EF4-FFF2-40B4-BE49-F238E27FC236}">
                  <a16:creationId xmlns:a16="http://schemas.microsoft.com/office/drawing/2014/main" id="{A174F70B-619A-757B-59BD-43117F92D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724853"/>
              <a:ext cx="1122349" cy="231837"/>
            </a:xfrm>
            <a:prstGeom prst="rect">
              <a:avLst/>
            </a:prstGeom>
            <a:solidFill>
              <a:srgbClr val="2A4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89">
              <a:extLst>
                <a:ext uri="{FF2B5EF4-FFF2-40B4-BE49-F238E27FC236}">
                  <a16:creationId xmlns:a16="http://schemas.microsoft.com/office/drawing/2014/main" id="{21B60493-3B49-BCF6-0390-7956AC41A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724853"/>
              <a:ext cx="1122349" cy="231837"/>
            </a:xfrm>
            <a:prstGeom prst="rect">
              <a:avLst/>
            </a:prstGeom>
            <a:solidFill>
              <a:srgbClr val="702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C0652BC-3B51-F453-BE75-C357C3666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724853"/>
              <a:ext cx="1122349" cy="231837"/>
            </a:xfrm>
            <a:prstGeom prst="rect">
              <a:avLst/>
            </a:prstGeom>
            <a:solidFill>
              <a:srgbClr val="732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54">
              <a:extLst>
                <a:ext uri="{FF2B5EF4-FFF2-40B4-BE49-F238E27FC236}">
                  <a16:creationId xmlns:a16="http://schemas.microsoft.com/office/drawing/2014/main" id="{71861493-157F-15D0-0E4D-F0C5B0547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724853"/>
              <a:ext cx="1122349" cy="231837"/>
            </a:xfrm>
            <a:prstGeom prst="rect">
              <a:avLst/>
            </a:prstGeom>
            <a:solidFill>
              <a:srgbClr val="7339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026A31-A3BD-9111-4B93-2D98FA1FA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479479"/>
              <a:ext cx="1122349" cy="231837"/>
            </a:xfrm>
            <a:prstGeom prst="rect">
              <a:avLst/>
            </a:prstGeom>
            <a:solidFill>
              <a:srgbClr val="F436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Rectangle 50">
              <a:extLst>
                <a:ext uri="{FF2B5EF4-FFF2-40B4-BE49-F238E27FC236}">
                  <a16:creationId xmlns:a16="http://schemas.microsoft.com/office/drawing/2014/main" id="{2482639C-6DA9-6072-B023-A0B323199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479479"/>
              <a:ext cx="1122349" cy="231837"/>
            </a:xfrm>
            <a:prstGeom prst="rect">
              <a:avLst/>
            </a:prstGeom>
            <a:solidFill>
              <a:srgbClr val="FF5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65">
              <a:extLst>
                <a:ext uri="{FF2B5EF4-FFF2-40B4-BE49-F238E27FC236}">
                  <a16:creationId xmlns:a16="http://schemas.microsoft.com/office/drawing/2014/main" id="{4E6D1934-44C4-DE10-FEF5-98A7D62D1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479479"/>
              <a:ext cx="1122349" cy="231837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86">
              <a:extLst>
                <a:ext uri="{FF2B5EF4-FFF2-40B4-BE49-F238E27FC236}">
                  <a16:creationId xmlns:a16="http://schemas.microsoft.com/office/drawing/2014/main" id="{4978831E-F211-2FDD-D3E9-F0DAB7B13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479479"/>
              <a:ext cx="1122349" cy="231837"/>
            </a:xfrm>
            <a:prstGeom prst="rect">
              <a:avLst/>
            </a:prstGeom>
            <a:solidFill>
              <a:srgbClr val="C73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0715EE-428F-E0CF-1D68-C2DE1BD375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235797"/>
              <a:ext cx="1122349" cy="231837"/>
            </a:xfrm>
            <a:prstGeom prst="rect">
              <a:avLst/>
            </a:prstGeom>
            <a:solidFill>
              <a:srgbClr val="FFB3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58">
              <a:extLst>
                <a:ext uri="{FF2B5EF4-FFF2-40B4-BE49-F238E27FC236}">
                  <a16:creationId xmlns:a16="http://schemas.microsoft.com/office/drawing/2014/main" id="{C39CC427-FB3C-D2FE-003B-943C483B6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235797"/>
              <a:ext cx="1122349" cy="231837"/>
            </a:xfrm>
            <a:prstGeom prst="rect">
              <a:avLst/>
            </a:prstGeom>
            <a:solidFill>
              <a:srgbClr val="FFA3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73">
              <a:extLst>
                <a:ext uri="{FF2B5EF4-FFF2-40B4-BE49-F238E27FC236}">
                  <a16:creationId xmlns:a16="http://schemas.microsoft.com/office/drawing/2014/main" id="{F3144CCC-4AD3-B1CD-BCE7-C1FAA5A50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235797"/>
              <a:ext cx="1122349" cy="231837"/>
            </a:xfrm>
            <a:prstGeom prst="rect">
              <a:avLst/>
            </a:prstGeom>
            <a:solidFill>
              <a:srgbClr val="8DC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 93">
              <a:extLst>
                <a:ext uri="{FF2B5EF4-FFF2-40B4-BE49-F238E27FC236}">
                  <a16:creationId xmlns:a16="http://schemas.microsoft.com/office/drawing/2014/main" id="{77ABFAA8-52C9-1BB4-FA13-DDB01E804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235797"/>
              <a:ext cx="1122349" cy="231837"/>
            </a:xfrm>
            <a:prstGeom prst="rect">
              <a:avLst/>
            </a:prstGeom>
            <a:solidFill>
              <a:srgbClr val="CD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7137B142-8F3E-888F-77BD-B3E785F3AC9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983209" y="3959962"/>
              <a:ext cx="4597400" cy="1247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62AC6996-0BBA-C1F2-BEEF-A233569FAD65}"/>
                </a:ext>
              </a:extLst>
            </p:cNvPr>
            <p:cNvGrpSpPr/>
            <p:nvPr userDrawn="1"/>
          </p:nvGrpSpPr>
          <p:grpSpPr>
            <a:xfrm>
              <a:off x="4161941" y="4724853"/>
              <a:ext cx="208390" cy="208938"/>
              <a:chOff x="4150022" y="4707931"/>
              <a:chExt cx="208390" cy="20893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592392A-18BB-F649-4618-76E95541561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B3BB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FFB3BB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365ABF78-0E45-DAD9-5676-2EC9DD3CD29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8310E1A-F13F-7183-49F9-75ECFB43696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839925"/>
                <a:ext cx="20839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73262F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CC9F93BD-8E78-4AF6-CBF6-40F69BE0EC42}"/>
                </a:ext>
              </a:extLst>
            </p:cNvPr>
            <p:cNvGrpSpPr/>
            <p:nvPr userDrawn="1"/>
          </p:nvGrpSpPr>
          <p:grpSpPr>
            <a:xfrm>
              <a:off x="4161941" y="4235797"/>
              <a:ext cx="209994" cy="207246"/>
              <a:chOff x="4150022" y="4220567"/>
              <a:chExt cx="209994" cy="207246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89CC2DF-20EF-2163-86E0-DEC66DA62FB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220567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73262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73262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E420085-C71E-ECCF-AF31-48FA8297D0D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220567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7D4161B-14DB-3C6F-49FA-0E641FA97E1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350869"/>
                <a:ext cx="20999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FFB3BB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F982A3D-0487-1A0D-A037-144D9914DC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61941" y="4998428"/>
              <a:ext cx="1923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FFFFFF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94DC77AE-A152-25B2-6C03-68D92DF002A1}"/>
                </a:ext>
              </a:extLst>
            </p:cNvPr>
            <p:cNvGrpSpPr/>
            <p:nvPr userDrawn="1"/>
          </p:nvGrpSpPr>
          <p:grpSpPr>
            <a:xfrm>
              <a:off x="3020515" y="4479479"/>
              <a:ext cx="209994" cy="208939"/>
              <a:chOff x="3003847" y="4465941"/>
              <a:chExt cx="209994" cy="208939"/>
            </a:xfrm>
          </p:grpSpPr>
          <p:sp>
            <p:nvSpPr>
              <p:cNvPr id="57" name="Rectangle 51">
                <a:extLst>
                  <a:ext uri="{FF2B5EF4-FFF2-40B4-BE49-F238E27FC236}">
                    <a16:creationId xmlns:a16="http://schemas.microsoft.com/office/drawing/2014/main" id="{895F5902-BFBD-125B-3FEB-4CBC9AC0F8D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8" name="Rectangle 52">
                <a:extLst>
                  <a:ext uri="{FF2B5EF4-FFF2-40B4-BE49-F238E27FC236}">
                    <a16:creationId xmlns:a16="http://schemas.microsoft.com/office/drawing/2014/main" id="{103F56FC-3C85-D11C-15B5-5B86752DF54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108622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9" name="Rectangle 53">
                <a:extLst>
                  <a:ext uri="{FF2B5EF4-FFF2-40B4-BE49-F238E27FC236}">
                    <a16:creationId xmlns:a16="http://schemas.microsoft.com/office/drawing/2014/main" id="{1326CD1E-7B9A-8A72-C172-F4E85177A8B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597936"/>
                <a:ext cx="20999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FF5C39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4CA32E28-13DC-C098-2609-0F749347B3A0}"/>
                </a:ext>
              </a:extLst>
            </p:cNvPr>
            <p:cNvGrpSpPr/>
            <p:nvPr userDrawn="1"/>
          </p:nvGrpSpPr>
          <p:grpSpPr>
            <a:xfrm>
              <a:off x="3020515" y="4724853"/>
              <a:ext cx="221214" cy="208938"/>
              <a:chOff x="3003847" y="4707931"/>
              <a:chExt cx="221214" cy="208938"/>
            </a:xfrm>
          </p:grpSpPr>
          <p:sp>
            <p:nvSpPr>
              <p:cNvPr id="61" name="Rectangle 55">
                <a:extLst>
                  <a:ext uri="{FF2B5EF4-FFF2-40B4-BE49-F238E27FC236}">
                    <a16:creationId xmlns:a16="http://schemas.microsoft.com/office/drawing/2014/main" id="{A098F3E4-C71B-9115-28EA-8418062C23D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A38B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FFA38B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2" name="Rectangle 56">
                <a:extLst>
                  <a:ext uri="{FF2B5EF4-FFF2-40B4-BE49-F238E27FC236}">
                    <a16:creationId xmlns:a16="http://schemas.microsoft.com/office/drawing/2014/main" id="{A144836B-B6FD-EC56-A2FF-32C97598B07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108622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3" name="Rectangle 57">
                <a:extLst>
                  <a:ext uri="{FF2B5EF4-FFF2-40B4-BE49-F238E27FC236}">
                    <a16:creationId xmlns:a16="http://schemas.microsoft.com/office/drawing/2014/main" id="{B4B4A50A-B0AB-3249-578C-C74260F5223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839925"/>
                <a:ext cx="22121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73391D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16F9D676-15C5-A3E3-4D1C-EFE6430F4CE0}"/>
                </a:ext>
              </a:extLst>
            </p:cNvPr>
            <p:cNvGrpSpPr/>
            <p:nvPr userDrawn="1"/>
          </p:nvGrpSpPr>
          <p:grpSpPr>
            <a:xfrm>
              <a:off x="3020515" y="4235797"/>
              <a:ext cx="213200" cy="207246"/>
              <a:chOff x="3003847" y="4220567"/>
              <a:chExt cx="213200" cy="207246"/>
            </a:xfrm>
          </p:grpSpPr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D674A0B8-6B78-ECA6-EC9D-4CE7A3185FEF}"/>
                  </a:ext>
                </a:extLst>
              </p:cNvPr>
              <p:cNvGrpSpPr/>
              <p:nvPr userDrawn="1"/>
            </p:nvGrpSpPr>
            <p:grpSpPr>
              <a:xfrm>
                <a:off x="3003847" y="4220567"/>
                <a:ext cx="200955" cy="153888"/>
                <a:chOff x="3003847" y="4220567"/>
                <a:chExt cx="200955" cy="153888"/>
              </a:xfrm>
            </p:grpSpPr>
            <p:sp>
              <p:nvSpPr>
                <p:cNvPr id="65" name="Rectangle 59">
                  <a:extLst>
                    <a:ext uri="{FF2B5EF4-FFF2-40B4-BE49-F238E27FC236}">
                      <a16:creationId xmlns:a16="http://schemas.microsoft.com/office/drawing/2014/main" id="{A07F7F4E-CE01-4B75-1EB8-848F1A98AAC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3003847" y="4220567"/>
                  <a:ext cx="96180" cy="1538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sz="1000" b="1" i="0" u="none" strike="noStrike" cap="none" normalizeH="0" baseline="0" dirty="0">
                      <a:ln>
                        <a:noFill/>
                      </a:ln>
                      <a:solidFill>
                        <a:srgbClr val="73391D"/>
                      </a:solidFill>
                      <a:effectLst/>
                      <a:latin typeface="Segoe UI Black" panose="020B0A02040204020203" pitchFamily="34" charset="0"/>
                    </a:rPr>
                    <a:t>A</a:t>
                  </a:r>
                  <a:endPara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rgbClr val="73391D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66" name="Rectangle 60">
                  <a:extLst>
                    <a:ext uri="{FF2B5EF4-FFF2-40B4-BE49-F238E27FC236}">
                      <a16:creationId xmlns:a16="http://schemas.microsoft.com/office/drawing/2014/main" id="{E90485C9-55AD-E0C2-34CA-66E40F03B73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3108622" y="4220567"/>
                  <a:ext cx="96180" cy="1538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sz="1000" b="1" i="0" u="none" strike="noStrike" cap="none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Segoe UI Black" panose="020B0A02040204020203" pitchFamily="34" charset="0"/>
                    </a:rPr>
                    <a:t>A</a:t>
                  </a:r>
                  <a:endPara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</p:grpSp>
          <p:sp>
            <p:nvSpPr>
              <p:cNvPr id="67" name="Rectangle 61">
                <a:extLst>
                  <a:ext uri="{FF2B5EF4-FFF2-40B4-BE49-F238E27FC236}">
                    <a16:creationId xmlns:a16="http://schemas.microsoft.com/office/drawing/2014/main" id="{A37954AB-F66D-09B1-C2BD-5ACDC4C114A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350869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FFA38B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70" name="Rectangle 64">
              <a:extLst>
                <a:ext uri="{FF2B5EF4-FFF2-40B4-BE49-F238E27FC236}">
                  <a16:creationId xmlns:a16="http://schemas.microsoft.com/office/drawing/2014/main" id="{E6BD7DAA-1203-86EB-90AF-4CB405BBBF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0515" y="4998428"/>
              <a:ext cx="201978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F4F3F5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B78A64DE-6215-4C7D-CB69-916710B74D83}"/>
                </a:ext>
              </a:extLst>
            </p:cNvPr>
            <p:cNvGrpSpPr/>
            <p:nvPr userDrawn="1"/>
          </p:nvGrpSpPr>
          <p:grpSpPr>
            <a:xfrm>
              <a:off x="6455085" y="4479479"/>
              <a:ext cx="221214" cy="208939"/>
              <a:chOff x="6440784" y="4467633"/>
              <a:chExt cx="221214" cy="208939"/>
            </a:xfrm>
          </p:grpSpPr>
          <p:sp>
            <p:nvSpPr>
              <p:cNvPr id="72" name="Rectangle 66">
                <a:extLst>
                  <a:ext uri="{FF2B5EF4-FFF2-40B4-BE49-F238E27FC236}">
                    <a16:creationId xmlns:a16="http://schemas.microsoft.com/office/drawing/2014/main" id="{3C25E052-E70A-9985-665A-7BF72068FAC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467633"/>
                <a:ext cx="86562" cy="1384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3" name="Rectangle 67">
                <a:extLst>
                  <a:ext uri="{FF2B5EF4-FFF2-40B4-BE49-F238E27FC236}">
                    <a16:creationId xmlns:a16="http://schemas.microsoft.com/office/drawing/2014/main" id="{26866EA9-D870-8B6F-E09C-4BF7BC3AEE5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467633"/>
                <a:ext cx="86562" cy="1384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4" name="Rectangle 68">
                <a:extLst>
                  <a:ext uri="{FF2B5EF4-FFF2-40B4-BE49-F238E27FC236}">
                    <a16:creationId xmlns:a16="http://schemas.microsoft.com/office/drawing/2014/main" id="{A1A5AC1F-B80A-3740-4DB5-2A2903E1FB9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599628"/>
                <a:ext cx="22121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" panose="020B0502040204020203" pitchFamily="34" charset="0"/>
                  </a:rPr>
                  <a:t>0078D4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D827A894-B698-2BCA-F167-5B781D78197E}"/>
                </a:ext>
              </a:extLst>
            </p:cNvPr>
            <p:cNvGrpSpPr/>
            <p:nvPr userDrawn="1"/>
          </p:nvGrpSpPr>
          <p:grpSpPr>
            <a:xfrm>
              <a:off x="6455085" y="4724853"/>
              <a:ext cx="214802" cy="208939"/>
              <a:chOff x="6440784" y="4709623"/>
              <a:chExt cx="214802" cy="208939"/>
            </a:xfrm>
          </p:grpSpPr>
          <p:sp>
            <p:nvSpPr>
              <p:cNvPr id="76" name="Rectangle 70">
                <a:extLst>
                  <a:ext uri="{FF2B5EF4-FFF2-40B4-BE49-F238E27FC236}">
                    <a16:creationId xmlns:a16="http://schemas.microsoft.com/office/drawing/2014/main" id="{E00F9C9C-33CE-9310-6C5E-B6843861617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70962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8DC8E8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8DC8E8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7" name="Rectangle 71">
                <a:extLst>
                  <a:ext uri="{FF2B5EF4-FFF2-40B4-BE49-F238E27FC236}">
                    <a16:creationId xmlns:a16="http://schemas.microsoft.com/office/drawing/2014/main" id="{C336D1AC-24F2-3D85-B4EA-6CEF1387CA2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70962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8" name="Rectangle 72">
                <a:extLst>
                  <a:ext uri="{FF2B5EF4-FFF2-40B4-BE49-F238E27FC236}">
                    <a16:creationId xmlns:a16="http://schemas.microsoft.com/office/drawing/2014/main" id="{B487530C-87BB-6282-289D-CD211AE8C88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841618"/>
                <a:ext cx="214802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2A446F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C6B358CB-8244-C3C8-2F51-79969683929B}"/>
                </a:ext>
              </a:extLst>
            </p:cNvPr>
            <p:cNvGrpSpPr/>
            <p:nvPr userDrawn="1"/>
          </p:nvGrpSpPr>
          <p:grpSpPr>
            <a:xfrm>
              <a:off x="6455085" y="4235797"/>
              <a:ext cx="222818" cy="207246"/>
              <a:chOff x="6440784" y="4222259"/>
              <a:chExt cx="222818" cy="207246"/>
            </a:xfrm>
          </p:grpSpPr>
          <p:sp>
            <p:nvSpPr>
              <p:cNvPr id="80" name="Rectangle 74">
                <a:extLst>
                  <a:ext uri="{FF2B5EF4-FFF2-40B4-BE49-F238E27FC236}">
                    <a16:creationId xmlns:a16="http://schemas.microsoft.com/office/drawing/2014/main" id="{F8EEFBD4-BCC8-9B51-82E9-5FEE4E034CF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222259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2A446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2A446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1" name="Rectangle 75">
                <a:extLst>
                  <a:ext uri="{FF2B5EF4-FFF2-40B4-BE49-F238E27FC236}">
                    <a16:creationId xmlns:a16="http://schemas.microsoft.com/office/drawing/2014/main" id="{5B380C53-82FA-1B4B-30BF-798A5B2F88F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222259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2" name="Rectangle 76">
                <a:extLst>
                  <a:ext uri="{FF2B5EF4-FFF2-40B4-BE49-F238E27FC236}">
                    <a16:creationId xmlns:a16="http://schemas.microsoft.com/office/drawing/2014/main" id="{5220604C-6208-C2D5-0A1F-68306385E1F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352561"/>
                <a:ext cx="222818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8DC8E8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59EE6F8-A27B-1F22-044B-E55CC3E02DA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5282703" y="3983653"/>
              <a:ext cx="2263775" cy="231837"/>
              <a:chOff x="5282703" y="3983653"/>
              <a:chExt cx="2263775" cy="231837"/>
            </a:xfrm>
          </p:grpSpPr>
          <p:sp>
            <p:nvSpPr>
              <p:cNvPr id="83" name="Rectangle 80">
                <a:extLst>
                  <a:ext uri="{FF2B5EF4-FFF2-40B4-BE49-F238E27FC236}">
                    <a16:creationId xmlns:a16="http://schemas.microsoft.com/office/drawing/2014/main" id="{3D2A98B8-E200-678A-E8D0-7F915BF24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Rectangle 81">
                <a:extLst>
                  <a:ext uri="{FF2B5EF4-FFF2-40B4-BE49-F238E27FC236}">
                    <a16:creationId xmlns:a16="http://schemas.microsoft.com/office/drawing/2014/main" id="{0A33A553-B149-6F5D-639E-0E68F58F17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82">
                <a:extLst>
                  <a:ext uri="{FF2B5EF4-FFF2-40B4-BE49-F238E27FC236}">
                    <a16:creationId xmlns:a16="http://schemas.microsoft.com/office/drawing/2014/main" id="{C8B6E6AD-D8D0-9276-C59C-36AE25B7F9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custGeom>
                <a:avLst/>
                <a:gdLst>
                  <a:gd name="T0" fmla="*/ 0 w 15200"/>
                  <a:gd name="T1" fmla="*/ 4 h 960"/>
                  <a:gd name="T2" fmla="*/ 4 w 15200"/>
                  <a:gd name="T3" fmla="*/ 0 h 960"/>
                  <a:gd name="T4" fmla="*/ 15196 w 15200"/>
                  <a:gd name="T5" fmla="*/ 0 h 960"/>
                  <a:gd name="T6" fmla="*/ 15200 w 15200"/>
                  <a:gd name="T7" fmla="*/ 4 h 960"/>
                  <a:gd name="T8" fmla="*/ 15200 w 15200"/>
                  <a:gd name="T9" fmla="*/ 956 h 960"/>
                  <a:gd name="T10" fmla="*/ 15196 w 15200"/>
                  <a:gd name="T11" fmla="*/ 960 h 960"/>
                  <a:gd name="T12" fmla="*/ 4 w 15200"/>
                  <a:gd name="T13" fmla="*/ 960 h 960"/>
                  <a:gd name="T14" fmla="*/ 0 w 15200"/>
                  <a:gd name="T15" fmla="*/ 956 h 960"/>
                  <a:gd name="T16" fmla="*/ 0 w 15200"/>
                  <a:gd name="T17" fmla="*/ 4 h 960"/>
                  <a:gd name="T18" fmla="*/ 8 w 15200"/>
                  <a:gd name="T19" fmla="*/ 956 h 960"/>
                  <a:gd name="T20" fmla="*/ 4 w 15200"/>
                  <a:gd name="T21" fmla="*/ 952 h 960"/>
                  <a:gd name="T22" fmla="*/ 15196 w 15200"/>
                  <a:gd name="T23" fmla="*/ 952 h 960"/>
                  <a:gd name="T24" fmla="*/ 15192 w 15200"/>
                  <a:gd name="T25" fmla="*/ 956 h 960"/>
                  <a:gd name="T26" fmla="*/ 15192 w 15200"/>
                  <a:gd name="T27" fmla="*/ 4 h 960"/>
                  <a:gd name="T28" fmla="*/ 15196 w 15200"/>
                  <a:gd name="T29" fmla="*/ 8 h 960"/>
                  <a:gd name="T30" fmla="*/ 4 w 15200"/>
                  <a:gd name="T31" fmla="*/ 8 h 960"/>
                  <a:gd name="T32" fmla="*/ 8 w 15200"/>
                  <a:gd name="T33" fmla="*/ 4 h 960"/>
                  <a:gd name="T34" fmla="*/ 8 w 15200"/>
                  <a:gd name="T35" fmla="*/ 956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200" h="960">
                    <a:moveTo>
                      <a:pt x="0" y="4"/>
                    </a:moveTo>
                    <a:cubicBezTo>
                      <a:pt x="0" y="2"/>
                      <a:pt x="2" y="0"/>
                      <a:pt x="4" y="0"/>
                    </a:cubicBezTo>
                    <a:lnTo>
                      <a:pt x="15196" y="0"/>
                    </a:lnTo>
                    <a:cubicBezTo>
                      <a:pt x="15199" y="0"/>
                      <a:pt x="15200" y="2"/>
                      <a:pt x="15200" y="4"/>
                    </a:cubicBezTo>
                    <a:lnTo>
                      <a:pt x="15200" y="956"/>
                    </a:lnTo>
                    <a:cubicBezTo>
                      <a:pt x="15200" y="959"/>
                      <a:pt x="15199" y="960"/>
                      <a:pt x="15196" y="960"/>
                    </a:cubicBezTo>
                    <a:lnTo>
                      <a:pt x="4" y="960"/>
                    </a:lnTo>
                    <a:cubicBezTo>
                      <a:pt x="2" y="960"/>
                      <a:pt x="0" y="959"/>
                      <a:pt x="0" y="956"/>
                    </a:cubicBezTo>
                    <a:lnTo>
                      <a:pt x="0" y="4"/>
                    </a:lnTo>
                    <a:close/>
                    <a:moveTo>
                      <a:pt x="8" y="956"/>
                    </a:moveTo>
                    <a:lnTo>
                      <a:pt x="4" y="952"/>
                    </a:lnTo>
                    <a:lnTo>
                      <a:pt x="15196" y="952"/>
                    </a:lnTo>
                    <a:lnTo>
                      <a:pt x="15192" y="956"/>
                    </a:lnTo>
                    <a:lnTo>
                      <a:pt x="15192" y="4"/>
                    </a:lnTo>
                    <a:lnTo>
                      <a:pt x="15196" y="8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8" y="95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Rectangle 83">
                <a:extLst>
                  <a:ext uri="{FF2B5EF4-FFF2-40B4-BE49-F238E27FC236}">
                    <a16:creationId xmlns:a16="http://schemas.microsoft.com/office/drawing/2014/main" id="{0926B1ED-665F-EE39-BA4D-70CE150DA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03A39392-6759-F08C-7000-160D5DC0E292}"/>
                </a:ext>
              </a:extLst>
            </p:cNvPr>
            <p:cNvGrpSpPr/>
            <p:nvPr userDrawn="1"/>
          </p:nvGrpSpPr>
          <p:grpSpPr>
            <a:xfrm>
              <a:off x="5313659" y="4005084"/>
              <a:ext cx="498534" cy="192016"/>
              <a:chOff x="5300959" y="3988730"/>
              <a:chExt cx="498534" cy="192016"/>
            </a:xfrm>
          </p:grpSpPr>
          <p:sp>
            <p:nvSpPr>
              <p:cNvPr id="87" name="Rectangle 84">
                <a:extLst>
                  <a:ext uri="{FF2B5EF4-FFF2-40B4-BE49-F238E27FC236}">
                    <a16:creationId xmlns:a16="http://schemas.microsoft.com/office/drawing/2014/main" id="{E74C6C74-AA24-4BED-2DE9-C3CEEE41E22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00959" y="3988730"/>
                <a:ext cx="498534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Blue Black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8" name="Rectangle 85">
                <a:extLst>
                  <a:ext uri="{FF2B5EF4-FFF2-40B4-BE49-F238E27FC236}">
                    <a16:creationId xmlns:a16="http://schemas.microsoft.com/office/drawing/2014/main" id="{254A3C47-E33D-DC85-0DD1-1F09A870D42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00959" y="4103802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091F2C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E479D2A2-9248-FADA-F6A8-80F2958F0621}"/>
                </a:ext>
              </a:extLst>
            </p:cNvPr>
            <p:cNvGrpSpPr/>
            <p:nvPr userDrawn="1"/>
          </p:nvGrpSpPr>
          <p:grpSpPr>
            <a:xfrm>
              <a:off x="5313659" y="4724853"/>
              <a:ext cx="211596" cy="207246"/>
              <a:chOff x="5294609" y="4714700"/>
              <a:chExt cx="211596" cy="207246"/>
            </a:xfrm>
          </p:grpSpPr>
          <p:sp>
            <p:nvSpPr>
              <p:cNvPr id="93" name="Rectangle 90">
                <a:extLst>
                  <a:ext uri="{FF2B5EF4-FFF2-40B4-BE49-F238E27FC236}">
                    <a16:creationId xmlns:a16="http://schemas.microsoft.com/office/drawing/2014/main" id="{7C14974B-01E7-053F-C185-D7AF06732E9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714700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CD9BC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CD9BC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4" name="Rectangle 91">
                <a:extLst>
                  <a:ext uri="{FF2B5EF4-FFF2-40B4-BE49-F238E27FC236}">
                    <a16:creationId xmlns:a16="http://schemas.microsoft.com/office/drawing/2014/main" id="{549DD738-C45C-386A-8917-EAAC0DA9143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714700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5" name="Rectangle 92">
                <a:extLst>
                  <a:ext uri="{FF2B5EF4-FFF2-40B4-BE49-F238E27FC236}">
                    <a16:creationId xmlns:a16="http://schemas.microsoft.com/office/drawing/2014/main" id="{61D59B05-DAD6-BBC5-343C-A42D46F9CD8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845002"/>
                <a:ext cx="211596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702573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0FB38F0E-9447-70F7-2C96-EE118D6178E7}"/>
                </a:ext>
              </a:extLst>
            </p:cNvPr>
            <p:cNvGrpSpPr/>
            <p:nvPr userDrawn="1"/>
          </p:nvGrpSpPr>
          <p:grpSpPr>
            <a:xfrm>
              <a:off x="5313659" y="4235797"/>
              <a:ext cx="229230" cy="208939"/>
              <a:chOff x="5294609" y="4225643"/>
              <a:chExt cx="229230" cy="208939"/>
            </a:xfrm>
          </p:grpSpPr>
          <p:sp>
            <p:nvSpPr>
              <p:cNvPr id="97" name="Rectangle 94">
                <a:extLst>
                  <a:ext uri="{FF2B5EF4-FFF2-40B4-BE49-F238E27FC236}">
                    <a16:creationId xmlns:a16="http://schemas.microsoft.com/office/drawing/2014/main" id="{43BBB099-87DC-5BA5-BC4D-B2C9646D644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22564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702573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702573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8" name="Rectangle 95">
                <a:extLst>
                  <a:ext uri="{FF2B5EF4-FFF2-40B4-BE49-F238E27FC236}">
                    <a16:creationId xmlns:a16="http://schemas.microsoft.com/office/drawing/2014/main" id="{264AF6E2-1295-4160-DA19-2585B363120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22564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9" name="Rectangle 96">
                <a:extLst>
                  <a:ext uri="{FF2B5EF4-FFF2-40B4-BE49-F238E27FC236}">
                    <a16:creationId xmlns:a16="http://schemas.microsoft.com/office/drawing/2014/main" id="{C0386FF5-BA0F-B1F4-88CA-8E64D2C66F7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357638"/>
                <a:ext cx="22923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CD9BCF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4DB690E-251B-681D-745F-89FC4E1C51B3}"/>
                </a:ext>
              </a:extLst>
            </p:cNvPr>
            <p:cNvGrpSpPr/>
            <p:nvPr userDrawn="1"/>
          </p:nvGrpSpPr>
          <p:grpSpPr>
            <a:xfrm>
              <a:off x="5280323" y="4976997"/>
              <a:ext cx="2263775" cy="231837"/>
              <a:chOff x="5280323" y="4976997"/>
              <a:chExt cx="2263775" cy="231837"/>
            </a:xfrm>
          </p:grpSpPr>
          <p:sp>
            <p:nvSpPr>
              <p:cNvPr id="100" name="Rectangle 97">
                <a:extLst>
                  <a:ext uri="{FF2B5EF4-FFF2-40B4-BE49-F238E27FC236}">
                    <a16:creationId xmlns:a16="http://schemas.microsoft.com/office/drawing/2014/main" id="{9FC9884F-56BC-C520-8E0E-60C18D1D9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323" y="4976997"/>
                <a:ext cx="2263775" cy="231837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98">
                <a:extLst>
                  <a:ext uri="{FF2B5EF4-FFF2-40B4-BE49-F238E27FC236}">
                    <a16:creationId xmlns:a16="http://schemas.microsoft.com/office/drawing/2014/main" id="{5EBE61B3-D140-8057-1328-6C3FE7AD7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323" y="4976997"/>
                <a:ext cx="2263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2" name="Rectangle 99">
              <a:extLst>
                <a:ext uri="{FF2B5EF4-FFF2-40B4-BE49-F238E27FC236}">
                  <a16:creationId xmlns:a16="http://schemas.microsoft.com/office/drawing/2014/main" id="{EE5B0239-44FF-64AE-A0A3-E7AEC4F719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11279" y="4998428"/>
              <a:ext cx="211596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" panose="020B0502040204020203" pitchFamily="34" charset="0"/>
                </a:rPr>
                <a:t>000000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287256CD-A0D0-C353-3C91-F51DC6CEAA74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2987973" y="3983653"/>
              <a:ext cx="2263775" cy="231837"/>
              <a:chOff x="2987972" y="3987038"/>
              <a:chExt cx="2268538" cy="230144"/>
            </a:xfrm>
          </p:grpSpPr>
          <p:sp>
            <p:nvSpPr>
              <p:cNvPr id="103" name="Rectangle 100">
                <a:extLst>
                  <a:ext uri="{FF2B5EF4-FFF2-40B4-BE49-F238E27FC236}">
                    <a16:creationId xmlns:a16="http://schemas.microsoft.com/office/drawing/2014/main" id="{9CADF0D7-2065-1313-DBFF-EB0C09C03D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7972" y="3987038"/>
                <a:ext cx="2268538" cy="230144"/>
              </a:xfrm>
              <a:prstGeom prst="rect">
                <a:avLst/>
              </a:prstGeom>
              <a:solidFill>
                <a:srgbClr val="E8E6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101">
                <a:extLst>
                  <a:ext uri="{FF2B5EF4-FFF2-40B4-BE49-F238E27FC236}">
                    <a16:creationId xmlns:a16="http://schemas.microsoft.com/office/drawing/2014/main" id="{213DC802-E7FC-525B-6021-DF572FA38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7972" y="3987038"/>
                <a:ext cx="2268538" cy="230144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18F04B8B-7F04-6D66-32DA-88D780BD0093}"/>
                </a:ext>
              </a:extLst>
            </p:cNvPr>
            <p:cNvGrpSpPr/>
            <p:nvPr userDrawn="1"/>
          </p:nvGrpSpPr>
          <p:grpSpPr>
            <a:xfrm>
              <a:off x="3018929" y="4005084"/>
              <a:ext cx="615553" cy="190324"/>
              <a:chOff x="3002259" y="3980269"/>
              <a:chExt cx="615553" cy="190324"/>
            </a:xfrm>
          </p:grpSpPr>
          <p:sp>
            <p:nvSpPr>
              <p:cNvPr id="105" name="Rectangle 102">
                <a:extLst>
                  <a:ext uri="{FF2B5EF4-FFF2-40B4-BE49-F238E27FC236}">
                    <a16:creationId xmlns:a16="http://schemas.microsoft.com/office/drawing/2014/main" id="{BB53E1AC-8C2B-8E90-2391-F13AB0E7DBC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2259" y="3980269"/>
                <a:ext cx="615553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1" i="0" u="none" strike="noStrike" cap="none" normalizeH="0" baseline="0" dirty="0">
                    <a:ln>
                      <a:noFill/>
                    </a:ln>
                    <a:solidFill>
                      <a:srgbClr val="1A1A1A"/>
                    </a:solidFill>
                    <a:effectLst/>
                    <a:latin typeface="Segoe UI" panose="020B0502040204020203" pitchFamily="34" charset="0"/>
                  </a:rPr>
                  <a:t>Neutral Gray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6" name="Rectangle 103">
                <a:extLst>
                  <a:ext uri="{FF2B5EF4-FFF2-40B4-BE49-F238E27FC236}">
                    <a16:creationId xmlns:a16="http://schemas.microsoft.com/office/drawing/2014/main" id="{A24372CE-4853-1243-3F7B-9DA51361BDF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2259" y="4093649"/>
                <a:ext cx="211596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E8E6DF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3C8DABFC-1CEB-07F7-BB5C-77B402457E04}"/>
                </a:ext>
              </a:extLst>
            </p:cNvPr>
            <p:cNvGrpSpPr/>
            <p:nvPr userDrawn="1"/>
          </p:nvGrpSpPr>
          <p:grpSpPr>
            <a:xfrm>
              <a:off x="4161941" y="4479479"/>
              <a:ext cx="213200" cy="208939"/>
              <a:chOff x="4150022" y="4465941"/>
              <a:chExt cx="213200" cy="208939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09D7676-24C9-D284-7745-1E0476D2DEB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2E067B62-8905-E5CF-2CE1-AFF4CC56BBB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597936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F4364C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7" name="Rectangle 14">
                <a:extLst>
                  <a:ext uri="{FF2B5EF4-FFF2-40B4-BE49-F238E27FC236}">
                    <a16:creationId xmlns:a16="http://schemas.microsoft.com/office/drawing/2014/main" id="{2ED8ED90-F6E9-2DDA-1208-72514C2421A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469325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C6A5BD4A-5654-7FD6-88CD-CC557137A7E1}"/>
                </a:ext>
              </a:extLst>
            </p:cNvPr>
            <p:cNvGrpSpPr/>
            <p:nvPr userDrawn="1"/>
          </p:nvGrpSpPr>
          <p:grpSpPr>
            <a:xfrm>
              <a:off x="5313659" y="4479479"/>
              <a:ext cx="222818" cy="212323"/>
              <a:chOff x="5294609" y="4467633"/>
              <a:chExt cx="222818" cy="212323"/>
            </a:xfrm>
          </p:grpSpPr>
          <p:sp>
            <p:nvSpPr>
              <p:cNvPr id="90" name="Rectangle 87">
                <a:extLst>
                  <a:ext uri="{FF2B5EF4-FFF2-40B4-BE49-F238E27FC236}">
                    <a16:creationId xmlns:a16="http://schemas.microsoft.com/office/drawing/2014/main" id="{FA7F27EC-A77A-8BF3-4B0F-B4D399479DE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46763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1" name="Rectangle 88">
                <a:extLst>
                  <a:ext uri="{FF2B5EF4-FFF2-40B4-BE49-F238E27FC236}">
                    <a16:creationId xmlns:a16="http://schemas.microsoft.com/office/drawing/2014/main" id="{7C28F47B-8AD2-FB82-20F0-2CB83DCA9D1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603012"/>
                <a:ext cx="222818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C73ECC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8" name="Rectangle 95">
                <a:extLst>
                  <a:ext uri="{FF2B5EF4-FFF2-40B4-BE49-F238E27FC236}">
                    <a16:creationId xmlns:a16="http://schemas.microsoft.com/office/drawing/2014/main" id="{0397442F-6B46-BE99-3B0D-0CDBCE46317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46763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149" name="Footer Placeholder 2">
            <a:extLst>
              <a:ext uri="{FF2B5EF4-FFF2-40B4-BE49-F238E27FC236}">
                <a16:creationId xmlns:a16="http://schemas.microsoft.com/office/drawing/2014/main" id="{D484F4D1-D679-5A64-EFBC-0310E92E663F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7293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40" r:id="rId1"/>
    <p:sldLayoutId id="2147484841" r:id="rId2"/>
    <p:sldLayoutId id="2147484842" r:id="rId3"/>
    <p:sldLayoutId id="2147484843" r:id="rId4"/>
    <p:sldLayoutId id="2147484844" r:id="rId5"/>
    <p:sldLayoutId id="2147484846" r:id="rId6"/>
    <p:sldLayoutId id="2147484847" r:id="rId7"/>
    <p:sldLayoutId id="2147484848" r:id="rId8"/>
    <p:sldLayoutId id="2147484849" r:id="rId9"/>
    <p:sldLayoutId id="2147484850" r:id="rId10"/>
    <p:sldLayoutId id="2147484851" r:id="rId11"/>
    <p:sldLayoutId id="2147484852" r:id="rId12"/>
    <p:sldLayoutId id="2147484853" r:id="rId13"/>
    <p:sldLayoutId id="2147484854" r:id="rId14"/>
    <p:sldLayoutId id="2147484855" r:id="rId15"/>
    <p:sldLayoutId id="2147484856" r:id="rId16"/>
    <p:sldLayoutId id="2147484857" r:id="rId17"/>
    <p:sldLayoutId id="2147484858" r:id="rId18"/>
    <p:sldLayoutId id="2147484859" r:id="rId19"/>
    <p:sldLayoutId id="2147484860" r:id="rId20"/>
    <p:sldLayoutId id="2147484861" r:id="rId21"/>
    <p:sldLayoutId id="2147484862" r:id="rId22"/>
    <p:sldLayoutId id="2147484863" r:id="rId23"/>
    <p:sldLayoutId id="2147484888" r:id="rId24"/>
    <p:sldLayoutId id="2147484889" r:id="rId25"/>
    <p:sldLayoutId id="2147484890" r:id="rId26"/>
    <p:sldLayoutId id="2147484864" r:id="rId27"/>
    <p:sldLayoutId id="2147484865" r:id="rId28"/>
    <p:sldLayoutId id="2147484866" r:id="rId29"/>
    <p:sldLayoutId id="2147484867" r:id="rId30"/>
    <p:sldLayoutId id="2147484868" r:id="rId31"/>
    <p:sldLayoutId id="2147484869" r:id="rId32"/>
    <p:sldLayoutId id="2147484870" r:id="rId33"/>
    <p:sldLayoutId id="2147484871" r:id="rId34"/>
    <p:sldLayoutId id="2147484872" r:id="rId35"/>
    <p:sldLayoutId id="2147484873" r:id="rId36"/>
    <p:sldLayoutId id="2147484874" r:id="rId37"/>
    <p:sldLayoutId id="2147484875" r:id="rId38"/>
    <p:sldLayoutId id="2147484876" r:id="rId39"/>
    <p:sldLayoutId id="2147484877" r:id="rId40"/>
    <p:sldLayoutId id="2147484878" r:id="rId41"/>
    <p:sldLayoutId id="2147484879" r:id="rId42"/>
    <p:sldLayoutId id="2147484880" r:id="rId43"/>
    <p:sldLayoutId id="2147484881" r:id="rId44"/>
    <p:sldLayoutId id="2147484882" r:id="rId45"/>
    <p:sldLayoutId id="2147484883" r:id="rId46"/>
    <p:sldLayoutId id="2147484884" r:id="rId47"/>
    <p:sldLayoutId id="2147484885" r:id="rId48"/>
    <p:sldLayoutId id="2147484891" r:id="rId49"/>
    <p:sldLayoutId id="2147484892" r:id="rId50"/>
    <p:sldLayoutId id="2147484893" r:id="rId51"/>
    <p:sldLayoutId id="2147484886" r:id="rId52"/>
    <p:sldLayoutId id="2147484887" r:id="rId5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2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137160" marR="0" indent="-13716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6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265176" marR="0" indent="-109728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384048" marR="0" indent="-118872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A5A5A5"/>
          </p15:clr>
        </p15:guide>
        <p15:guide id="2" pos="7680">
          <p15:clr>
            <a:srgbClr val="A5A5A5"/>
          </p15:clr>
        </p15:guide>
        <p15:guide id="3" pos="186">
          <p15:clr>
            <a:srgbClr val="A5A5A5"/>
          </p15:clr>
        </p15:guide>
        <p15:guide id="26" pos="7496">
          <p15:clr>
            <a:srgbClr val="A5A5A5"/>
          </p15:clr>
        </p15:guide>
        <p15:guide id="27" orient="horz">
          <p15:clr>
            <a:srgbClr val="A5A5A5"/>
          </p15:clr>
        </p15:guide>
        <p15:guide id="28" orient="horz" pos="4320">
          <p15:clr>
            <a:srgbClr val="A5A5A5"/>
          </p15:clr>
        </p15:guide>
        <p15:guide id="29" orient="horz" pos="184">
          <p15:clr>
            <a:srgbClr val="A5A5A5"/>
          </p15:clr>
        </p15:guide>
        <p15:guide id="40" orient="horz" pos="4134">
          <p15:clr>
            <a:srgbClr val="A5A5A5"/>
          </p15:clr>
        </p15:guide>
        <p15:guide id="42" pos="365">
          <p15:clr>
            <a:srgbClr val="C35EA4"/>
          </p15:clr>
        </p15:guide>
        <p15:guide id="43" orient="horz" pos="367">
          <p15:clr>
            <a:srgbClr val="C35EA4"/>
          </p15:clr>
        </p15:guide>
        <p15:guide id="44" orient="horz" pos="3953">
          <p15:clr>
            <a:srgbClr val="C35EA4"/>
          </p15:clr>
        </p15:guide>
        <p15:guide id="45" pos="7307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aka.ms/ai900-ai-search" TargetMode="External"/><Relationship Id="rId4" Type="http://schemas.openxmlformats.org/officeDocument/2006/relationships/image" Target="../media/image9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8.xml"/><Relationship Id="rId5" Type="http://schemas.openxmlformats.org/officeDocument/2006/relationships/hyperlink" Target="https://learn.microsoft.com/en-us/training/paths/document-intelligence-knowledge-mining/" TargetMode="External"/><Relationship Id="rId4" Type="http://schemas.openxmlformats.org/officeDocument/2006/relationships/image" Target="../media/image26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aka.ms/ai900-document-intelligence" TargetMode="Externa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1CB59B-EF9E-4E47-BF33-B8075EB6C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2" y="2444115"/>
            <a:ext cx="5686955" cy="2215991"/>
          </a:xfrm>
        </p:spPr>
        <p:txBody>
          <a:bodyPr/>
          <a:lstStyle/>
          <a:p>
            <a:r>
              <a:rPr lang="en-US" sz="3600" dirty="0"/>
              <a:t>Microsoft Azure AI Fundamentals: Document Intelligence and Knowledge Mining</a:t>
            </a:r>
          </a:p>
        </p:txBody>
      </p:sp>
    </p:spTree>
    <p:extLst>
      <p:ext uri="{BB962C8B-B14F-4D97-AF65-F5344CB8AC3E}">
        <p14:creationId xmlns:p14="http://schemas.microsoft.com/office/powerpoint/2010/main" val="77096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876A-5EB4-9079-1DA2-7D442B46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knowledge mining?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66F67-0072-45B3-405A-DEEF9041B7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200" y="1594155"/>
            <a:ext cx="5364224" cy="338554"/>
          </a:xfrm>
        </p:spPr>
        <p:txBody>
          <a:bodyPr/>
          <a:lstStyle/>
          <a:p>
            <a:r>
              <a:rPr lang="en-GB" dirty="0"/>
              <a:t>Organizations have a lot of content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AF7E4-71F5-10E0-2722-C4567A1B4D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361973" cy="3200876"/>
          </a:xfrm>
        </p:spPr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Data is </a:t>
            </a:r>
            <a:r>
              <a:rPr lang="en-GB" b="0" i="1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locked away </a:t>
            </a:r>
            <a:r>
              <a:rPr lang="en-GB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in documents, PDFs, hand-written notes, etc.</a:t>
            </a:r>
          </a:p>
          <a:p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Time consuming and labour intensive to find data.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Knowledge mining finds insights – </a:t>
            </a:r>
            <a:r>
              <a:rPr lang="en-GB" i="1" dirty="0">
                <a:solidFill>
                  <a:srgbClr val="000000"/>
                </a:solidFill>
                <a:latin typeface="Segoe UI" panose="020B0502040204020203" pitchFamily="34" charset="0"/>
              </a:rPr>
              <a:t>at scale</a:t>
            </a:r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.</a:t>
            </a:r>
            <a:b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endParaRPr lang="en-GB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Segoe UI" panose="020B0502040204020203" pitchFamily="34" charset="0"/>
              </a:rPr>
              <a:t>Azure AI Search </a:t>
            </a:r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is Azure’s AI-powered knowledge mining platform.</a:t>
            </a:r>
          </a:p>
          <a:p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Solutions provide access through, for example: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Search, </a:t>
            </a:r>
            <a:r>
              <a:rPr lang="en-GB" dirty="0" err="1">
                <a:solidFill>
                  <a:srgbClr val="000000"/>
                </a:solidFill>
                <a:latin typeface="Segoe UI" panose="020B0502040204020203" pitchFamily="34" charset="0"/>
              </a:rPr>
              <a:t>eg</a:t>
            </a:r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 bots to answer questions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Dashboards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Business applications</a:t>
            </a:r>
          </a:p>
          <a:p>
            <a:pPr lvl="1"/>
            <a:r>
              <a:rPr lang="en-GB" dirty="0">
                <a:solidFill>
                  <a:srgbClr val="000000"/>
                </a:solidFill>
                <a:latin typeface="Segoe UI" panose="020B0502040204020203" pitchFamily="34" charset="0"/>
              </a:rPr>
              <a:t>Availability for further analysis</a:t>
            </a:r>
          </a:p>
        </p:txBody>
      </p:sp>
      <p:pic>
        <p:nvPicPr>
          <p:cNvPr id="6" name="Picture 5" descr="A large room full of a lot of books">
            <a:extLst>
              <a:ext uri="{FF2B5EF4-FFF2-40B4-BE49-F238E27FC236}">
                <a16:creationId xmlns:a16="http://schemas.microsoft.com/office/drawing/2014/main" id="{E43B4301-5754-A632-F7F9-701221F59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294" y="2085764"/>
            <a:ext cx="4289419" cy="273894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761791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7E07-747E-B9AC-A763-2F988D39F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/>
          <a:p>
            <a:r>
              <a:rPr lang="en-GB" dirty="0"/>
              <a:t>Azure AI Search solutions</a:t>
            </a:r>
          </a:p>
        </p:txBody>
      </p:sp>
      <p:pic>
        <p:nvPicPr>
          <p:cNvPr id="21" name="Picture Placeholder 20" descr="A blue icon of a computer folder and data store">
            <a:extLst>
              <a:ext uri="{FF2B5EF4-FFF2-40B4-BE49-F238E27FC236}">
                <a16:creationId xmlns:a16="http://schemas.microsoft.com/office/drawing/2014/main" id="{11496818-0083-E662-459E-D433F928C1CD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tretch>
            <a:fillRect/>
          </a:stretch>
        </p:blipFill>
        <p:spPr>
          <a:xfrm>
            <a:off x="584200" y="1816608"/>
            <a:ext cx="2826843" cy="180917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67B70-E327-823C-4208-F6E8924C518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Ingest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C2D20-53D7-8242-68BC-9DFB3EA257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3477610" cy="1249573"/>
          </a:xfrm>
        </p:spPr>
        <p:txBody>
          <a:bodyPr/>
          <a:lstStyle/>
          <a:p>
            <a:r>
              <a:rPr lang="en-GB" dirty="0"/>
              <a:t>Azure Blob Storage containers </a:t>
            </a:r>
          </a:p>
          <a:p>
            <a:r>
              <a:rPr lang="en-GB" dirty="0"/>
              <a:t>Azure SQL Database Documents in Cosmos DB</a:t>
            </a:r>
          </a:p>
          <a:p>
            <a:r>
              <a:rPr lang="en-GB" dirty="0"/>
              <a:t>Azure Data Lake Storage Gen2</a:t>
            </a:r>
          </a:p>
          <a:p>
            <a:r>
              <a:rPr lang="en-GB" dirty="0"/>
              <a:t>Azure Table Storage</a:t>
            </a:r>
          </a:p>
        </p:txBody>
      </p:sp>
      <p:pic>
        <p:nvPicPr>
          <p:cNvPr id="23" name="Picture Placeholder 22" descr="In image of blue gears and a piece of paper to depict AI enrichment and indexing">
            <a:extLst>
              <a:ext uri="{FF2B5EF4-FFF2-40B4-BE49-F238E27FC236}">
                <a16:creationId xmlns:a16="http://schemas.microsoft.com/office/drawing/2014/main" id="{F3D0BA64-6C03-562F-3E83-A6ABD2F4B8CB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tretch>
            <a:fillRect/>
          </a:stretch>
        </p:blipFill>
        <p:spPr>
          <a:xfrm>
            <a:off x="4432623" y="1816608"/>
            <a:ext cx="1966685" cy="2268241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0324A8-B818-0AD3-1F67-7ECFF8A5513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GB" dirty="0"/>
              <a:t>AI enrichment &amp; index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4CCC00-0744-CC0D-8F76-15BB0960606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3855" y="4976442"/>
            <a:ext cx="3477610" cy="1723549"/>
          </a:xfrm>
        </p:spPr>
        <p:txBody>
          <a:bodyPr/>
          <a:lstStyle/>
          <a:p>
            <a:r>
              <a:rPr lang="en-GB" dirty="0"/>
              <a:t>AI enables deeper understanding</a:t>
            </a:r>
          </a:p>
          <a:p>
            <a:pPr lvl="1"/>
            <a:r>
              <a:rPr lang="en-GB" dirty="0"/>
              <a:t>Extract information &amp; patterns</a:t>
            </a:r>
          </a:p>
          <a:p>
            <a:r>
              <a:rPr lang="en-GB" dirty="0"/>
              <a:t>Azure AI services</a:t>
            </a:r>
          </a:p>
          <a:p>
            <a:pPr lvl="1"/>
            <a:r>
              <a:rPr lang="en-GB" dirty="0"/>
              <a:t>Vision, Natural Language Processing, etc.</a:t>
            </a:r>
          </a:p>
          <a:p>
            <a:r>
              <a:rPr lang="en-GB" dirty="0"/>
              <a:t>Indexing makes content searchable</a:t>
            </a:r>
          </a:p>
          <a:p>
            <a:pPr marL="155448" lvl="1" indent="0">
              <a:buNone/>
            </a:pPr>
            <a:endParaRPr lang="en-GB" dirty="0"/>
          </a:p>
        </p:txBody>
      </p:sp>
      <p:pic>
        <p:nvPicPr>
          <p:cNvPr id="25" name="Picture Placeholder 24" descr="An image of a magnifying glass and a paper">
            <a:extLst>
              <a:ext uri="{FF2B5EF4-FFF2-40B4-BE49-F238E27FC236}">
                <a16:creationId xmlns:a16="http://schemas.microsoft.com/office/drawing/2014/main" id="{B4D2BCCF-DAFC-4E20-0B86-4DE2D12D1C9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5"/>
          <a:stretch>
            <a:fillRect/>
          </a:stretch>
        </p:blipFill>
        <p:spPr>
          <a:xfrm>
            <a:off x="8220539" y="1816608"/>
            <a:ext cx="2087339" cy="2268241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1181029-3300-1180-BA88-61BCEF1F9BB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GB" dirty="0"/>
              <a:t>Explore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11B9F6C-ABC9-DB89-9DAF-662C65522B1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28000" y="4973784"/>
            <a:ext cx="3486092" cy="991041"/>
          </a:xfrm>
        </p:spPr>
        <p:txBody>
          <a:bodyPr/>
          <a:lstStyle/>
          <a:p>
            <a:r>
              <a:rPr lang="en-GB" dirty="0"/>
              <a:t>Search performed on indexes</a:t>
            </a:r>
          </a:p>
          <a:p>
            <a:r>
              <a:rPr lang="en-GB" dirty="0"/>
              <a:t>Results used:</a:t>
            </a:r>
          </a:p>
          <a:p>
            <a:pPr lvl="1"/>
            <a:r>
              <a:rPr lang="en-GB" dirty="0"/>
              <a:t>Within applications</a:t>
            </a:r>
          </a:p>
          <a:p>
            <a:pPr lvl="1"/>
            <a:r>
              <a:rPr lang="en-GB" dirty="0"/>
              <a:t>Create data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998771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7" grpId="0" build="p"/>
      <p:bldP spid="8" grpId="0" build="p"/>
      <p:bldP spid="10" grpId="0" build="p"/>
      <p:bldP spid="1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EC576-2EDD-4DB3-21B3-790738B0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492443"/>
          </a:xfrm>
        </p:spPr>
        <p:txBody>
          <a:bodyPr/>
          <a:lstStyle/>
          <a:p>
            <a:r>
              <a:rPr lang="en-GB" dirty="0"/>
              <a:t>AI enrichment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AEA3A-6279-6A53-11A1-A30C06504E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b="1" dirty="0">
                <a:latin typeface="Segoe UI" panose="020B0502040204020203" pitchFamily="34" charset="0"/>
              </a:rPr>
              <a:t>In </a:t>
            </a:r>
            <a:r>
              <a:rPr lang="en-GB" b="1" i="0" dirty="0">
                <a:effectLst/>
                <a:latin typeface="Segoe UI" panose="020B0502040204020203" pitchFamily="34" charset="0"/>
              </a:rPr>
              <a:t>Azure AI Search</a:t>
            </a:r>
            <a:endParaRPr lang="en-GB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492C08-FBE5-0778-D2D1-DB6DAFFBBA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4712685" cy="3360920"/>
          </a:xfrm>
        </p:spPr>
        <p:txBody>
          <a:bodyPr/>
          <a:lstStyle/>
          <a:p>
            <a:r>
              <a:rPr lang="en-GB" dirty="0">
                <a:latin typeface="Segoe UI" panose="020B0502040204020203" pitchFamily="34" charset="0"/>
              </a:rPr>
              <a:t>AI enrichment makes content more useful for search purposes.</a:t>
            </a:r>
          </a:p>
          <a:p>
            <a:r>
              <a:rPr lang="en-GB" dirty="0">
                <a:latin typeface="Segoe UI" panose="020B0502040204020203" pitchFamily="34" charset="0"/>
              </a:rPr>
              <a:t>Enriched content is created by </a:t>
            </a:r>
            <a:r>
              <a:rPr lang="en-GB" i="1" dirty="0">
                <a:latin typeface="Segoe UI" panose="020B0502040204020203" pitchFamily="34" charset="0"/>
              </a:rPr>
              <a:t>skillsets </a:t>
            </a:r>
            <a:r>
              <a:rPr lang="en-GB" dirty="0">
                <a:latin typeface="Segoe UI" panose="020B0502040204020203" pitchFamily="34" charset="0"/>
              </a:rPr>
              <a:t>that</a:t>
            </a:r>
            <a:r>
              <a:rPr lang="en-GB" i="1" dirty="0">
                <a:latin typeface="Segoe UI" panose="020B0502040204020203" pitchFamily="34" charset="0"/>
              </a:rPr>
              <a:t>:</a:t>
            </a:r>
            <a:endParaRPr lang="en-GB" dirty="0">
              <a:latin typeface="Segoe UI" panose="020B0502040204020203" pitchFamily="34" charset="0"/>
            </a:endParaRPr>
          </a:p>
          <a:p>
            <a:pPr lvl="2"/>
            <a:r>
              <a:rPr lang="en-GB" dirty="0">
                <a:latin typeface="Segoe UI" panose="020B0502040204020203" pitchFamily="34" charset="0"/>
              </a:rPr>
              <a:t>Recognize entities in text</a:t>
            </a:r>
          </a:p>
          <a:p>
            <a:pPr lvl="2"/>
            <a:r>
              <a:rPr lang="en-GB" dirty="0">
                <a:latin typeface="Segoe UI" panose="020B0502040204020203" pitchFamily="34" charset="0"/>
              </a:rPr>
              <a:t>Translate text</a:t>
            </a:r>
          </a:p>
          <a:p>
            <a:pPr lvl="2"/>
            <a:r>
              <a:rPr lang="en-GB" dirty="0">
                <a:latin typeface="Segoe UI" panose="020B0502040204020203" pitchFamily="34" charset="0"/>
              </a:rPr>
              <a:t>Evaluate sentiment</a:t>
            </a:r>
          </a:p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 </a:t>
            </a:r>
            <a:r>
              <a:rPr lang="en-GB" b="0" i="1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skillset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produces enriched </a:t>
            </a:r>
            <a:r>
              <a:rPr lang="en-GB" b="0" i="1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documents</a:t>
            </a:r>
          </a:p>
          <a:p>
            <a:pPr lvl="1"/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Consumed during </a:t>
            </a:r>
            <a:r>
              <a:rPr lang="en-GB" b="0" i="1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indexing</a:t>
            </a:r>
          </a:p>
          <a:p>
            <a:pPr lvl="1"/>
            <a:r>
              <a:rPr lang="en-GB" dirty="0">
                <a:solidFill>
                  <a:srgbClr val="161616"/>
                </a:solidFill>
                <a:latin typeface="Segoe UI" panose="020B0502040204020203" pitchFamily="34" charset="0"/>
              </a:rPr>
              <a:t>P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rojected to a </a:t>
            </a:r>
            <a:r>
              <a:rPr lang="en-GB" b="0" i="1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knowledge store</a:t>
            </a:r>
            <a:endParaRPr lang="en-GB" b="0" i="1" dirty="0">
              <a:effectLst/>
              <a:latin typeface="Segoe UI" panose="020B0502040204020203" pitchFamily="34" charset="0"/>
            </a:endParaRPr>
          </a:p>
          <a:p>
            <a:r>
              <a:rPr lang="en-GB" dirty="0">
                <a:latin typeface="Segoe UI" panose="020B0502040204020203" pitchFamily="34" charset="0"/>
              </a:rPr>
              <a:t>Serialized data is p</a:t>
            </a:r>
            <a:r>
              <a:rPr lang="en-GB" b="0" i="0" dirty="0">
                <a:effectLst/>
                <a:latin typeface="Segoe UI" panose="020B0502040204020203" pitchFamily="34" charset="0"/>
              </a:rPr>
              <a:t>assed to the search engine for indexing. </a:t>
            </a:r>
          </a:p>
          <a:p>
            <a:r>
              <a:rPr lang="en-GB" dirty="0">
                <a:latin typeface="Segoe UI" panose="020B0502040204020203" pitchFamily="34" charset="0"/>
              </a:rPr>
              <a:t>Knowledge store</a:t>
            </a:r>
          </a:p>
          <a:p>
            <a:pPr lvl="1"/>
            <a:r>
              <a:rPr lang="en-GB" i="1" dirty="0">
                <a:latin typeface="Segoe UI" panose="020B0502040204020203" pitchFamily="34" charset="0"/>
              </a:rPr>
              <a:t>Data sink </a:t>
            </a:r>
            <a:r>
              <a:rPr lang="en-GB" dirty="0">
                <a:latin typeface="Segoe UI" panose="020B0502040204020203" pitchFamily="34" charset="0"/>
              </a:rPr>
              <a:t>created </a:t>
            </a:r>
            <a:r>
              <a:rPr lang="en-GB">
                <a:latin typeface="Segoe UI" panose="020B0502040204020203" pitchFamily="34" charset="0"/>
              </a:rPr>
              <a:t>by an </a:t>
            </a:r>
            <a:r>
              <a:rPr lang="en-GB" dirty="0">
                <a:latin typeface="Segoe UI" panose="020B0502040204020203" pitchFamily="34" charset="0"/>
              </a:rPr>
              <a:t>AI Search enrichment pipeline. </a:t>
            </a:r>
          </a:p>
        </p:txBody>
      </p:sp>
      <p:pic>
        <p:nvPicPr>
          <p:cNvPr id="7" name="Picture Placeholder 6" descr="A diagram of the AI enrichment process">
            <a:extLst>
              <a:ext uri="{FF2B5EF4-FFF2-40B4-BE49-F238E27FC236}">
                <a16:creationId xmlns:a16="http://schemas.microsoft.com/office/drawing/2014/main" id="{EE9DC254-2481-F01A-521A-1B56306B8E5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rcRect l="13831" r="13831"/>
          <a:stretch>
            <a:fillRect/>
          </a:stretch>
        </p:blipFill>
        <p:spPr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2644377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04DC-72B9-49CA-AF83-44D0D5AD2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/>
          <a:p>
            <a:pPr algn="l"/>
            <a:r>
              <a:rPr lang="en-US" dirty="0"/>
              <a:t>Demo: </a:t>
            </a:r>
            <a:r>
              <a:rPr lang="en-US" b="0" i="0" dirty="0">
                <a:solidFill>
                  <a:srgbClr val="222222"/>
                </a:solidFill>
                <a:effectLst/>
              </a:rPr>
              <a:t>Explore an Azure AI Search index (UI)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9B3DD-A887-E7A8-ABB1-1F7755CA485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1538883"/>
          </a:xfrm>
        </p:spPr>
        <p:txBody>
          <a:bodyPr/>
          <a:lstStyle/>
          <a:p>
            <a:r>
              <a:rPr lang="en-US" sz="2000" dirty="0">
                <a:latin typeface="+mn-lt"/>
              </a:rPr>
              <a:t>In this demo, you will see how AI enrichments add to search capabilities.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20518B-4869-D1DA-AC56-89762D967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F162F92-7C85-BEE8-EFBB-99B39FCEE7DA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8DC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6" name="Picture 33">
              <a:extLst>
                <a:ext uri="{FF2B5EF4-FFF2-40B4-BE49-F238E27FC236}">
                  <a16:creationId xmlns:a16="http://schemas.microsoft.com/office/drawing/2014/main" id="{2663F0E8-A58C-9CF2-E18A-372E2219A6AD}"/>
                </a:ext>
              </a:extLst>
            </p:cNvPr>
            <p:cNvPicPr/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0571E5-5589-4D9B-7888-9DD5C35CC3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8" y="1926472"/>
            <a:ext cx="6053426" cy="615553"/>
          </a:xfrm>
        </p:spPr>
        <p:txBody>
          <a:bodyPr/>
          <a:lstStyle/>
          <a:p>
            <a:pPr marL="342900" indent="-342900" defTabSz="914400">
              <a:buFont typeface="+mj-lt"/>
              <a:buAutoNum type="arabicPeriod"/>
              <a:defRPr/>
            </a:pPr>
            <a:r>
              <a:rPr lang="en-US" sz="2000" kern="0" dirty="0">
                <a:solidFill>
                  <a:schemeClr val="tx1"/>
                </a:solidFill>
                <a:latin typeface="+mn-lt"/>
                <a:cs typeface="Segoe UI"/>
              </a:rPr>
              <a:t>Follow along on the </a:t>
            </a:r>
            <a:r>
              <a:rPr lang="en-US" sz="2000" kern="0" dirty="0">
                <a:latin typeface="+mn-lt"/>
                <a:cs typeface="Segoe UI"/>
              </a:rPr>
              <a:t>exercise page at:</a:t>
            </a:r>
            <a:r>
              <a:rPr lang="en-US" sz="2000" b="1" kern="0" dirty="0">
                <a:latin typeface="+mn-lt"/>
                <a:cs typeface="Segoe UI"/>
              </a:rPr>
              <a:t> </a:t>
            </a:r>
            <a:r>
              <a:rPr lang="en-US" sz="2000" b="1" kern="0" dirty="0">
                <a:latin typeface="+mn-lt"/>
                <a:cs typeface="Segoe UI"/>
                <a:hlinkClick r:id="rId5"/>
              </a:rPr>
              <a:t>https://aka.ms/ai900-ai-search</a:t>
            </a:r>
            <a:r>
              <a:rPr lang="en-US" sz="2000" b="1" kern="0" dirty="0">
                <a:latin typeface="+mn-lt"/>
                <a:cs typeface="Segoe UI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99869956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E885-B156-76BF-7347-AE9FE79C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Knowledge check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5E6DFD64-1B13-4576-648D-D3B7DBCF72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594151"/>
            <a:ext cx="8778782" cy="215444"/>
          </a:xfrm>
        </p:spPr>
        <p:txBody>
          <a:bodyPr/>
          <a:lstStyle/>
          <a:p>
            <a:r>
              <a:rPr lang="en-US" dirty="0"/>
              <a:t>Which problem is Document Intelligence designed to solve?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AA999767-0B8A-9ADE-679C-6EB0B34B3B5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8759" y="1985838"/>
            <a:ext cx="8775098" cy="732508"/>
          </a:xfrm>
        </p:spPr>
        <p:txBody>
          <a:bodyPr/>
          <a:lstStyle/>
          <a:p>
            <a:r>
              <a:rPr lang="en-US" dirty="0"/>
              <a:t>Reading text from large volumes of scanned documents</a:t>
            </a:r>
          </a:p>
          <a:p>
            <a:r>
              <a:rPr lang="en-US" dirty="0"/>
              <a:t>Extracting key value pairs from forms, for input into a database </a:t>
            </a:r>
          </a:p>
          <a:p>
            <a:r>
              <a:rPr lang="en-US" dirty="0"/>
              <a:t>Extracting positive and negative sentiment from scanned images 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31697569-764E-32A2-70D2-42177B3D7E6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7226" y="3008187"/>
            <a:ext cx="8778782" cy="406322"/>
          </a:xfrm>
        </p:spPr>
        <p:txBody>
          <a:bodyPr/>
          <a:lstStyle/>
          <a:p>
            <a:r>
              <a:rPr lang="en-US" dirty="0"/>
              <a:t>You want to extract information and perform semantic recognition on the extracted fields. What service would you use? </a:t>
            </a:r>
          </a:p>
        </p:txBody>
      </p:sp>
      <p:sp>
        <p:nvSpPr>
          <p:cNvPr id="30" name="Text Placeholder 16">
            <a:extLst>
              <a:ext uri="{FF2B5EF4-FFF2-40B4-BE49-F238E27FC236}">
                <a16:creationId xmlns:a16="http://schemas.microsoft.com/office/drawing/2014/main" id="{536D697F-13D2-D06F-6646-5DFE2A4930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80910" y="3605388"/>
            <a:ext cx="8775098" cy="732508"/>
          </a:xfrm>
        </p:spPr>
        <p:txBody>
          <a:bodyPr/>
          <a:lstStyle/>
          <a:p>
            <a:r>
              <a:rPr lang="en-US" dirty="0"/>
              <a:t>AI Vision  </a:t>
            </a:r>
          </a:p>
          <a:p>
            <a:r>
              <a:rPr lang="en-US" dirty="0"/>
              <a:t>Optical Character Recognition </a:t>
            </a:r>
          </a:p>
          <a:p>
            <a:r>
              <a:rPr lang="en-US" dirty="0"/>
              <a:t>AI Document Intelligence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504984-4B13-C68C-9AE7-FA8D8DDB7F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80214" y="4492786"/>
            <a:ext cx="8778782" cy="215444"/>
          </a:xfrm>
        </p:spPr>
        <p:txBody>
          <a:bodyPr/>
          <a:lstStyle/>
          <a:p>
            <a:r>
              <a:rPr lang="en-GB" dirty="0"/>
              <a:t>Which two steps are part of building a AI Search solution?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BFCD16-A690-700C-1017-88DA6D04156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2404" y="4899109"/>
            <a:ext cx="8775098" cy="732508"/>
          </a:xfrm>
        </p:spPr>
        <p:txBody>
          <a:bodyPr/>
          <a:lstStyle/>
          <a:p>
            <a:r>
              <a:rPr lang="en-GB" dirty="0"/>
              <a:t>Creating databases of structured data, and indexing the data</a:t>
            </a:r>
          </a:p>
          <a:p>
            <a:r>
              <a:rPr lang="en-GB" dirty="0"/>
              <a:t>AI enrichment and indexing</a:t>
            </a:r>
          </a:p>
          <a:p>
            <a:r>
              <a:rPr lang="en-GB" dirty="0"/>
              <a:t>Identifying necessary skillsets to build indexes</a:t>
            </a:r>
          </a:p>
        </p:txBody>
      </p:sp>
      <p:sp>
        <p:nvSpPr>
          <p:cNvPr id="31" name="Graphic 26">
            <a:extLst>
              <a:ext uri="{FF2B5EF4-FFF2-40B4-BE49-F238E27FC236}">
                <a16:creationId xmlns:a16="http://schemas.microsoft.com/office/drawing/2014/main" id="{28E78449-8A0E-859F-E7BB-26F1BA632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322365" y="4165628"/>
            <a:ext cx="163976" cy="115172"/>
          </a:xfrm>
          <a:custGeom>
            <a:avLst/>
            <a:gdLst>
              <a:gd name="connsiteX0" fmla="*/ 249301 w 273255"/>
              <a:gd name="connsiteY0" fmla="*/ 0 h 191929"/>
              <a:gd name="connsiteX1" fmla="*/ 97887 w 273255"/>
              <a:gd name="connsiteY1" fmla="*/ 143134 h 191929"/>
              <a:gd name="connsiteX2" fmla="*/ 25137 w 273255"/>
              <a:gd name="connsiteY2" fmla="*/ 68610 h 191929"/>
              <a:gd name="connsiteX3" fmla="*/ 0 w 273255"/>
              <a:gd name="connsiteY3" fmla="*/ 92564 h 191929"/>
              <a:gd name="connsiteX4" fmla="*/ 96704 w 273255"/>
              <a:gd name="connsiteY4" fmla="*/ 191930 h 191929"/>
              <a:gd name="connsiteX5" fmla="*/ 122137 w 273255"/>
              <a:gd name="connsiteY5" fmla="*/ 168271 h 191929"/>
              <a:gd name="connsiteX6" fmla="*/ 273256 w 273255"/>
              <a:gd name="connsiteY6" fmla="*/ 24841 h 19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255" h="191929">
                <a:moveTo>
                  <a:pt x="249301" y="0"/>
                </a:moveTo>
                <a:lnTo>
                  <a:pt x="97887" y="143134"/>
                </a:lnTo>
                <a:lnTo>
                  <a:pt x="25137" y="68610"/>
                </a:lnTo>
                <a:lnTo>
                  <a:pt x="0" y="92564"/>
                </a:lnTo>
                <a:lnTo>
                  <a:pt x="96704" y="191930"/>
                </a:lnTo>
                <a:lnTo>
                  <a:pt x="122137" y="168271"/>
                </a:lnTo>
                <a:lnTo>
                  <a:pt x="273256" y="24841"/>
                </a:lnTo>
                <a:close/>
              </a:path>
            </a:pathLst>
          </a:custGeom>
          <a:noFill/>
          <a:ln w="31750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Graphic 26">
            <a:extLst>
              <a:ext uri="{FF2B5EF4-FFF2-40B4-BE49-F238E27FC236}">
                <a16:creationId xmlns:a16="http://schemas.microsoft.com/office/drawing/2014/main" id="{8C8A3C9A-FDFA-0DB7-EB50-141F20D24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12967" y="5207777"/>
            <a:ext cx="163976" cy="115172"/>
          </a:xfrm>
          <a:custGeom>
            <a:avLst/>
            <a:gdLst>
              <a:gd name="connsiteX0" fmla="*/ 249301 w 273255"/>
              <a:gd name="connsiteY0" fmla="*/ 0 h 191929"/>
              <a:gd name="connsiteX1" fmla="*/ 97887 w 273255"/>
              <a:gd name="connsiteY1" fmla="*/ 143134 h 191929"/>
              <a:gd name="connsiteX2" fmla="*/ 25137 w 273255"/>
              <a:gd name="connsiteY2" fmla="*/ 68610 h 191929"/>
              <a:gd name="connsiteX3" fmla="*/ 0 w 273255"/>
              <a:gd name="connsiteY3" fmla="*/ 92564 h 191929"/>
              <a:gd name="connsiteX4" fmla="*/ 96704 w 273255"/>
              <a:gd name="connsiteY4" fmla="*/ 191930 h 191929"/>
              <a:gd name="connsiteX5" fmla="*/ 122137 w 273255"/>
              <a:gd name="connsiteY5" fmla="*/ 168271 h 191929"/>
              <a:gd name="connsiteX6" fmla="*/ 273256 w 273255"/>
              <a:gd name="connsiteY6" fmla="*/ 24841 h 19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255" h="191929">
                <a:moveTo>
                  <a:pt x="249301" y="0"/>
                </a:moveTo>
                <a:lnTo>
                  <a:pt x="97887" y="143134"/>
                </a:lnTo>
                <a:lnTo>
                  <a:pt x="25137" y="68610"/>
                </a:lnTo>
                <a:lnTo>
                  <a:pt x="0" y="92564"/>
                </a:lnTo>
                <a:lnTo>
                  <a:pt x="96704" y="191930"/>
                </a:lnTo>
                <a:lnTo>
                  <a:pt x="122137" y="168271"/>
                </a:lnTo>
                <a:lnTo>
                  <a:pt x="273256" y="24841"/>
                </a:lnTo>
                <a:close/>
              </a:path>
            </a:pathLst>
          </a:custGeom>
          <a:noFill/>
          <a:ln w="31750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3" name="Graphic 26">
            <a:extLst>
              <a:ext uri="{FF2B5EF4-FFF2-40B4-BE49-F238E27FC236}">
                <a16:creationId xmlns:a16="http://schemas.microsoft.com/office/drawing/2014/main" id="{C38A5466-E70F-902A-ACD7-5DC315950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80214" y="2286821"/>
            <a:ext cx="163976" cy="115172"/>
          </a:xfrm>
          <a:custGeom>
            <a:avLst/>
            <a:gdLst>
              <a:gd name="connsiteX0" fmla="*/ 249301 w 273255"/>
              <a:gd name="connsiteY0" fmla="*/ 0 h 191929"/>
              <a:gd name="connsiteX1" fmla="*/ 97887 w 273255"/>
              <a:gd name="connsiteY1" fmla="*/ 143134 h 191929"/>
              <a:gd name="connsiteX2" fmla="*/ 25137 w 273255"/>
              <a:gd name="connsiteY2" fmla="*/ 68610 h 191929"/>
              <a:gd name="connsiteX3" fmla="*/ 0 w 273255"/>
              <a:gd name="connsiteY3" fmla="*/ 92564 h 191929"/>
              <a:gd name="connsiteX4" fmla="*/ 96704 w 273255"/>
              <a:gd name="connsiteY4" fmla="*/ 191930 h 191929"/>
              <a:gd name="connsiteX5" fmla="*/ 122137 w 273255"/>
              <a:gd name="connsiteY5" fmla="*/ 168271 h 191929"/>
              <a:gd name="connsiteX6" fmla="*/ 273256 w 273255"/>
              <a:gd name="connsiteY6" fmla="*/ 24841 h 19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255" h="191929">
                <a:moveTo>
                  <a:pt x="249301" y="0"/>
                </a:moveTo>
                <a:lnTo>
                  <a:pt x="97887" y="143134"/>
                </a:lnTo>
                <a:lnTo>
                  <a:pt x="25137" y="68610"/>
                </a:lnTo>
                <a:lnTo>
                  <a:pt x="0" y="92564"/>
                </a:lnTo>
                <a:lnTo>
                  <a:pt x="96704" y="191930"/>
                </a:lnTo>
                <a:lnTo>
                  <a:pt x="122137" y="168271"/>
                </a:lnTo>
                <a:lnTo>
                  <a:pt x="273256" y="24841"/>
                </a:lnTo>
                <a:close/>
              </a:path>
            </a:pathLst>
          </a:custGeom>
          <a:noFill/>
          <a:ln w="31750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004558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0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07D465-5D56-0B41-96C4-901FFC242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514BC8-E12A-B649-AB9D-5FA432614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A943A27-BDD6-156F-0D85-86B1107387CD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9CA0174-59E9-5D00-94D6-83FAD40E8202}"/>
                </a:ext>
              </a:extLst>
            </p:cNvPr>
            <p:cNvPicPr/>
            <p:nvPr/>
          </p:nvPicPr>
          <p:blipFill>
            <a:blip r:embed="rId3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CD48538-69DA-679F-2D53-43B032B4C63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8" y="1926472"/>
            <a:ext cx="6530497" cy="307777"/>
          </a:xfrm>
        </p:spPr>
        <p:txBody>
          <a:bodyPr/>
          <a:lstStyle/>
          <a:p>
            <a:r>
              <a:rPr lang="en-US" sz="2000" dirty="0"/>
              <a:t>Azure AI Document Intelligence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466D1B24-1BFA-77FB-F366-26852621986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6039" y="2355573"/>
            <a:ext cx="5361973" cy="1095685"/>
          </a:xfrm>
          <a:noFill/>
        </p:spPr>
        <p:txBody>
          <a:bodyPr wrap="square" lIns="0" tIns="0" rIns="0" bIns="0">
            <a:noAutofit/>
          </a:bodyPr>
          <a:lstStyle/>
          <a:p>
            <a:pPr marL="231775" indent="-231775" defTabSz="914367">
              <a:spcAft>
                <a:spcPts val="600"/>
              </a:spcAft>
              <a:buSzPct val="100000"/>
            </a:pPr>
            <a:r>
              <a:rPr lang="en-US" sz="1800" dirty="0">
                <a:cs typeface="+mn-cs"/>
              </a:rPr>
              <a:t>What is AI Document Intelligence?</a:t>
            </a:r>
          </a:p>
          <a:p>
            <a:pPr marL="231775" indent="-231775" defTabSz="914367">
              <a:spcAft>
                <a:spcPts val="600"/>
              </a:spcAft>
              <a:buSzPct val="100000"/>
            </a:pPr>
            <a:r>
              <a:rPr lang="en-US" sz="1800" dirty="0">
                <a:cs typeface="+mn-cs"/>
              </a:rPr>
              <a:t>Three types of AI Document Intelligence services </a:t>
            </a:r>
          </a:p>
          <a:p>
            <a:pPr marL="231775" indent="-231775" defTabSz="914367">
              <a:spcAft>
                <a:spcPts val="600"/>
              </a:spcAft>
              <a:buSzPct val="100000"/>
            </a:pPr>
            <a:r>
              <a:rPr lang="en-US" sz="1800" dirty="0"/>
              <a:t>Analyzing specific forms with </a:t>
            </a:r>
            <a:r>
              <a:rPr lang="en-US" sz="1800"/>
              <a:t>the AI Document </a:t>
            </a:r>
            <a:r>
              <a:rPr lang="en-US" sz="1800" dirty="0"/>
              <a:t>Intelligence service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9BDB99FE-465C-177A-80CC-4492AEE409AE}"/>
              </a:ext>
            </a:extLst>
          </p:cNvPr>
          <p:cNvSpPr txBox="1">
            <a:spLocks/>
          </p:cNvSpPr>
          <p:nvPr/>
        </p:nvSpPr>
        <p:spPr>
          <a:xfrm>
            <a:off x="4356039" y="3906629"/>
            <a:ext cx="5364224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Azure AI Search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AAA182-5E75-061A-FB9F-40CCB69E7B87}"/>
              </a:ext>
            </a:extLst>
          </p:cNvPr>
          <p:cNvSpPr txBox="1">
            <a:spLocks/>
          </p:cNvSpPr>
          <p:nvPr/>
        </p:nvSpPr>
        <p:spPr>
          <a:xfrm>
            <a:off x="4356039" y="4397286"/>
            <a:ext cx="5364224" cy="9079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231775" indent="-23177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cs typeface="+mn-cs"/>
              </a:rPr>
              <a:t>What is knowledge mining?</a:t>
            </a:r>
          </a:p>
          <a:p>
            <a:pPr marL="231775" indent="-23177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Three step process to creating a knowledge store with Azure AI Search </a:t>
            </a:r>
          </a:p>
        </p:txBody>
      </p:sp>
    </p:spTree>
    <p:extLst>
      <p:ext uri="{BB962C8B-B14F-4D97-AF65-F5344CB8AC3E}">
        <p14:creationId xmlns:p14="http://schemas.microsoft.com/office/powerpoint/2010/main" val="60155542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07D465-5D56-0B41-96C4-901FFC242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6933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0430C75-5B68-D7E4-7D8F-1438A039A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777956" y="1752600"/>
            <a:ext cx="3657600" cy="3657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1F7CF81-3FC2-6219-292E-42085E30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49419" y="1871663"/>
            <a:ext cx="3114674" cy="3114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F81137-D6AE-377A-3149-6FFB6E7ABA92}"/>
              </a:ext>
            </a:extLst>
          </p:cNvPr>
          <p:cNvSpPr txBox="1"/>
          <p:nvPr/>
        </p:nvSpPr>
        <p:spPr>
          <a:xfrm>
            <a:off x="666750" y="1309390"/>
            <a:ext cx="5429250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/>
              <a:t>Read more about: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/>
              <a:t>Fundamentals of Azure AI Document Intelligence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/>
              <a:t>Fundamentals of Knowledge Mining with Azure AI Search</a:t>
            </a:r>
          </a:p>
          <a:p>
            <a:pPr algn="l"/>
            <a:endParaRPr lang="en-US" sz="2000" dirty="0"/>
          </a:p>
          <a:p>
            <a:r>
              <a:rPr lang="en-US" sz="2000" dirty="0"/>
              <a:t>Through the content on Learn: </a:t>
            </a:r>
            <a:r>
              <a:rPr lang="en-US" sz="2000" dirty="0">
                <a:hlinkClick r:id="rId5"/>
              </a:rPr>
              <a:t>Microsoft Azure AI Fundamentals: Document Intelligence and Knowledge Mining - Training | Microsoft Learn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383459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948C55-432D-4917-9553-C2E589904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-612577"/>
            <a:ext cx="8193024" cy="307777"/>
          </a:xfrm>
        </p:spPr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713853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tIns="0" rIns="0" bIns="0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586389" y="1818177"/>
            <a:ext cx="7115310" cy="769441"/>
          </a:xfrm>
        </p:spPr>
        <p:txBody>
          <a:bodyPr vert="horz" wrap="square" lIns="0" tIns="0" rIns="0" bIns="0" rtlCol="0">
            <a:spAutoFit/>
          </a:bodyPr>
          <a:lstStyle/>
          <a:p>
            <a:pPr marL="339725" lvl="1" indent="-339725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cs typeface="Segoe UI" panose="020B0502040204020203" pitchFamily="34" charset="0"/>
              </a:rPr>
              <a:t>Azure AI Document Intelligence</a:t>
            </a:r>
          </a:p>
          <a:p>
            <a:pPr marL="339725" lvl="1" indent="-339725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cs typeface="Segoe UI" panose="020B0502040204020203" pitchFamily="34" charset="0"/>
              </a:rPr>
              <a:t>Azure AI Search</a:t>
            </a:r>
          </a:p>
        </p:txBody>
      </p:sp>
    </p:spTree>
    <p:extLst>
      <p:ext uri="{BB962C8B-B14F-4D97-AF65-F5344CB8AC3E}">
        <p14:creationId xmlns:p14="http://schemas.microsoft.com/office/powerpoint/2010/main" val="424467193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F431662-FA4E-A3F8-A0AE-5C24162EE26A}"/>
              </a:ext>
            </a:extLst>
          </p:cNvPr>
          <p:cNvSpPr txBox="1">
            <a:spLocks/>
          </p:cNvSpPr>
          <p:nvPr/>
        </p:nvSpPr>
        <p:spPr>
          <a:xfrm>
            <a:off x="588262" y="1196620"/>
            <a:ext cx="8193024" cy="24622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After completing this module, you will be able to: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1DB8D22-926F-853E-F0C8-764493609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624243" y="1561801"/>
            <a:ext cx="557786" cy="557786"/>
          </a:xfrm>
          <a:prstGeom prst="ellipse">
            <a:avLst/>
          </a:prstGeom>
          <a:solidFill>
            <a:srgbClr val="FFA388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r>
              <a:rPr lang="en-US" sz="2800" b="1" dirty="0"/>
              <a:t>1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B9D4D78-EC2D-5052-0537-EF8AA477E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624243" y="2610357"/>
            <a:ext cx="557786" cy="557786"/>
          </a:xfrm>
          <a:prstGeom prst="ellipse">
            <a:avLst/>
          </a:prstGeom>
          <a:solidFill>
            <a:srgbClr val="FFA388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r>
              <a:rPr lang="en-US" sz="2800" b="1" dirty="0"/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A334F9-008A-772B-75DD-94814D31A5C5}"/>
              </a:ext>
            </a:extLst>
          </p:cNvPr>
          <p:cNvSpPr txBox="1"/>
          <p:nvPr/>
        </p:nvSpPr>
        <p:spPr>
          <a:xfrm>
            <a:off x="1278673" y="1658721"/>
            <a:ext cx="6094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Understand what Azure AI Document Intelligence does, and why organizations use it.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579C9B-F7A4-7E0C-9200-F2877670E307}"/>
              </a:ext>
            </a:extLst>
          </p:cNvPr>
          <p:cNvSpPr txBox="1"/>
          <p:nvPr/>
        </p:nvSpPr>
        <p:spPr>
          <a:xfrm>
            <a:off x="1278673" y="2707277"/>
            <a:ext cx="609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</a:rPr>
              <a:t>Describe knowledge mining and the problems it solves. </a:t>
            </a:r>
          </a:p>
        </p:txBody>
      </p:sp>
    </p:spTree>
    <p:extLst>
      <p:ext uri="{BB962C8B-B14F-4D97-AF65-F5344CB8AC3E}">
        <p14:creationId xmlns:p14="http://schemas.microsoft.com/office/powerpoint/2010/main" val="193124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7C2C26-EFD2-E847-AEA7-5CEF245E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1" y="3446165"/>
            <a:ext cx="6345239" cy="553998"/>
          </a:xfrm>
        </p:spPr>
        <p:txBody>
          <a:bodyPr/>
          <a:lstStyle/>
          <a:p>
            <a:r>
              <a:rPr lang="en-US" sz="3600" dirty="0"/>
              <a:t>Azure AI Document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81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D639-F907-876F-F596-CB09DAAF1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Document Intelligence services</a:t>
            </a:r>
          </a:p>
        </p:txBody>
      </p:sp>
      <p:pic>
        <p:nvPicPr>
          <p:cNvPr id="21" name="Picture Placeholder 20" descr="A screenshot of Document Analysis">
            <a:extLst>
              <a:ext uri="{FF2B5EF4-FFF2-40B4-BE49-F238E27FC236}">
                <a16:creationId xmlns:a16="http://schemas.microsoft.com/office/drawing/2014/main" id="{150B9645-1E1E-010D-9F7F-AD37BE774A3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rcRect l="291" r="291"/>
          <a:stretch>
            <a:fillRect/>
          </a:stretch>
        </p:blipFill>
        <p:spPr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F3DC1-5BB5-AD97-5FDC-44F982DBAD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Document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0EBA9-C293-1A3B-C779-D789BBAC03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3477610" cy="947952"/>
          </a:xfrm>
        </p:spPr>
        <p:txBody>
          <a:bodyPr/>
          <a:lstStyle/>
          <a:p>
            <a:r>
              <a:rPr lang="en-GB" dirty="0"/>
              <a:t>Returns structured data representations.</a:t>
            </a:r>
          </a:p>
          <a:p>
            <a:r>
              <a:rPr lang="en-GB" dirty="0"/>
              <a:t>Regions of interest and relationships.</a:t>
            </a:r>
          </a:p>
          <a:p>
            <a:r>
              <a:rPr lang="en-GB" dirty="0"/>
              <a:t>Configure </a:t>
            </a:r>
            <a:r>
              <a:rPr lang="en-GB" b="1" dirty="0" err="1"/>
              <a:t>Analyze</a:t>
            </a:r>
            <a:r>
              <a:rPr lang="en-GB" b="1" dirty="0"/>
              <a:t> options</a:t>
            </a:r>
            <a:r>
              <a:rPr lang="en-GB" dirty="0"/>
              <a:t> for free and chargeable analysis</a:t>
            </a:r>
          </a:p>
        </p:txBody>
      </p:sp>
      <p:pic>
        <p:nvPicPr>
          <p:cNvPr id="23" name="Picture Placeholder 22" descr="A screenshot of a Contoso receipt">
            <a:extLst>
              <a:ext uri="{FF2B5EF4-FFF2-40B4-BE49-F238E27FC236}">
                <a16:creationId xmlns:a16="http://schemas.microsoft.com/office/drawing/2014/main" id="{A0D80194-F8F1-1797-966D-2A6C7770976D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 l="654" r="654"/>
          <a:stretch>
            <a:fillRect/>
          </a:stretch>
        </p:blipFill>
        <p:spPr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3AE88A-833A-716B-7CF5-5155A42E8C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GB" dirty="0"/>
              <a:t>Prebuilt models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C9E675C-8886-95A0-9C36-2AC7FD9CBE8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3855" y="4976442"/>
            <a:ext cx="3477610" cy="991041"/>
          </a:xfrm>
        </p:spPr>
        <p:txBody>
          <a:bodyPr/>
          <a:lstStyle/>
          <a:p>
            <a:r>
              <a:rPr lang="en-GB" dirty="0"/>
              <a:t>Invoices</a:t>
            </a:r>
          </a:p>
          <a:p>
            <a:r>
              <a:rPr lang="en-GB" dirty="0"/>
              <a:t>Receipts</a:t>
            </a:r>
          </a:p>
          <a:p>
            <a:r>
              <a:rPr lang="en-GB" dirty="0"/>
              <a:t>ID</a:t>
            </a:r>
          </a:p>
          <a:p>
            <a:r>
              <a:rPr lang="en-GB" dirty="0"/>
              <a:t>Recognizes and extracts key-value pairs.</a:t>
            </a:r>
          </a:p>
        </p:txBody>
      </p:sp>
      <p:pic>
        <p:nvPicPr>
          <p:cNvPr id="25" name="Picture Placeholder 24" descr="A screenshot of a Custom models page">
            <a:extLst>
              <a:ext uri="{FF2B5EF4-FFF2-40B4-BE49-F238E27FC236}">
                <a16:creationId xmlns:a16="http://schemas.microsoft.com/office/drawing/2014/main" id="{89FB7C2A-DF70-E799-BCA5-E2B935733C6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5"/>
          <a:srcRect l="-93" r="46566"/>
          <a:stretch/>
        </p:blipFill>
        <p:spPr>
          <a:xfrm>
            <a:off x="8128000" y="1591309"/>
            <a:ext cx="3244193" cy="2684159"/>
          </a:xfr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B73AABF-5F0C-6657-F116-71DE509B952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GB" dirty="0"/>
              <a:t>Custom models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45F091E-2A30-1EC3-02DA-4A3E6AB3F38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28000" y="4973784"/>
            <a:ext cx="3244193" cy="689420"/>
          </a:xfrm>
        </p:spPr>
        <p:txBody>
          <a:bodyPr/>
          <a:lstStyle/>
          <a:p>
            <a:r>
              <a:rPr lang="en-GB" dirty="0"/>
              <a:t>Train models with at least five sample data.</a:t>
            </a:r>
          </a:p>
          <a:p>
            <a:r>
              <a:rPr lang="en-GB" dirty="0"/>
              <a:t>Identify fields of interest to your organization.</a:t>
            </a:r>
          </a:p>
        </p:txBody>
      </p:sp>
    </p:spTree>
    <p:extLst>
      <p:ext uri="{BB962C8B-B14F-4D97-AF65-F5344CB8AC3E}">
        <p14:creationId xmlns:p14="http://schemas.microsoft.com/office/powerpoint/2010/main" val="30638150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7" grpId="0" build="p"/>
      <p:bldP spid="8" grpId="0" build="p"/>
      <p:bldP spid="10" grpId="0" build="p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E737-D31B-444D-B76A-D59F706C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forms with the </a:t>
            </a:r>
            <a:r>
              <a:rPr lang="en-US" i="1" dirty="0"/>
              <a:t>Document Intelligence s</a:t>
            </a:r>
            <a:r>
              <a:rPr lang="en-US" dirty="0"/>
              <a:t>ervice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8D129B89-7B2E-7441-D839-42CFD9DC38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174143" cy="830997"/>
          </a:xfrm>
        </p:spPr>
        <p:txBody>
          <a:bodyPr/>
          <a:lstStyle/>
          <a:p>
            <a:r>
              <a:rPr lang="en-US" sz="1800" dirty="0"/>
              <a:t>Extract information from scanned forms in image or PDF format.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99186401-359E-E608-3E99-0A54A2CC1D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619164"/>
            <a:ext cx="3172811" cy="1280351"/>
          </a:xfrm>
        </p:spPr>
        <p:txBody>
          <a:bodyPr/>
          <a:lstStyle/>
          <a:p>
            <a:pPr marL="228600" lvl="1" indent="-228600"/>
            <a:r>
              <a:rPr lang="en-US" sz="1600" dirty="0"/>
              <a:t>Use the pre-trained models for common document types, such as invoices, receipts, IDs, etc.</a:t>
            </a:r>
          </a:p>
          <a:p>
            <a:pPr marL="228600" lvl="1" indent="-228600"/>
            <a:r>
              <a:rPr lang="en-US" sz="1600" dirty="0"/>
              <a:t>Train a custom model using your own forms.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74418BCE-C4C7-ABBC-8AA1-B88B2E3459E4}"/>
              </a:ext>
            </a:extLst>
          </p:cNvPr>
          <p:cNvSpPr txBox="1">
            <a:spLocks/>
          </p:cNvSpPr>
          <p:nvPr/>
        </p:nvSpPr>
        <p:spPr>
          <a:xfrm>
            <a:off x="584200" y="4051605"/>
            <a:ext cx="3174143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Models perform </a:t>
            </a:r>
            <a:r>
              <a:rPr lang="en-US" sz="1800" i="1" dirty="0"/>
              <a:t>semantic recognition</a:t>
            </a:r>
            <a:r>
              <a:rPr lang="en-US" sz="1800" dirty="0"/>
              <a:t> of form fields – not just text extraction.</a:t>
            </a:r>
          </a:p>
        </p:txBody>
      </p:sp>
      <p:sp>
        <p:nvSpPr>
          <p:cNvPr id="16" name="Rectangle 15" descr="Image of a Northwind Traders receipt">
            <a:extLst>
              <a:ext uri="{FF2B5EF4-FFF2-40B4-BE49-F238E27FC236}">
                <a16:creationId xmlns:a16="http://schemas.microsoft.com/office/drawing/2014/main" id="{7E5931D6-B1C1-9804-BE02-7C90F4E24996}"/>
              </a:ext>
            </a:extLst>
          </p:cNvPr>
          <p:cNvSpPr>
            <a:spLocks/>
          </p:cNvSpPr>
          <p:nvPr/>
        </p:nvSpPr>
        <p:spPr bwMode="auto">
          <a:xfrm>
            <a:off x="5531168" y="1581150"/>
            <a:ext cx="6068693" cy="443072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D497381-58F1-9C5E-4EA4-9F85E9E5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895" y="893990"/>
            <a:ext cx="3805238" cy="525324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42083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5E991B6A-50EA-84EA-117E-08DB6AC46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Intelligence Studio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7A0C9B8-FAC1-5064-A6DB-1A4D100C991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4714663" cy="246221"/>
          </a:xfrm>
        </p:spPr>
        <p:txBody>
          <a:bodyPr/>
          <a:lstStyle/>
          <a:p>
            <a:r>
              <a:rPr lang="en-US" dirty="0"/>
              <a:t>Getting started with Document Intelligence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E819989-BBC3-3376-4AB7-E710BD1E51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4712685" cy="3176254"/>
          </a:xfrm>
        </p:spPr>
        <p:txBody>
          <a:bodyPr/>
          <a:lstStyle/>
          <a:p>
            <a:r>
              <a:rPr lang="en-GB" dirty="0">
                <a:solidFill>
                  <a:srgbClr val="161616"/>
                </a:solidFill>
                <a:latin typeface="Segoe UI" panose="020B0502040204020203" pitchFamily="34" charset="0"/>
              </a:rPr>
              <a:t>Using a </a:t>
            </a:r>
            <a:r>
              <a:rPr lang="en-GB" b="1" dirty="0">
                <a:solidFill>
                  <a:srgbClr val="161616"/>
                </a:solidFill>
                <a:latin typeface="Segoe UI" panose="020B0502040204020203" pitchFamily="34" charset="0"/>
              </a:rPr>
              <a:t>no code</a:t>
            </a:r>
            <a:r>
              <a:rPr lang="en-GB" dirty="0">
                <a:solidFill>
                  <a:srgbClr val="161616"/>
                </a:solidFill>
                <a:latin typeface="Segoe UI" panose="020B0502040204020203" pitchFamily="34" charset="0"/>
              </a:rPr>
              <a:t> approach you can explore the functionality using samples and your own documents. </a:t>
            </a:r>
            <a:br>
              <a:rPr lang="en-GB" dirty="0">
                <a:solidFill>
                  <a:srgbClr val="161616"/>
                </a:solidFill>
                <a:latin typeface="Segoe UI" panose="020B0502040204020203" pitchFamily="34" charset="0"/>
              </a:rPr>
            </a:br>
            <a:endParaRPr lang="en-GB" dirty="0">
              <a:solidFill>
                <a:srgbClr val="161616"/>
              </a:solidFill>
              <a:latin typeface="Segoe UI" panose="020B0502040204020203" pitchFamily="34" charset="0"/>
            </a:endParaRPr>
          </a:p>
          <a:p>
            <a:r>
              <a:rPr lang="en-US" dirty="0"/>
              <a:t>First - </a:t>
            </a:r>
            <a:r>
              <a:rPr lang="en-US" b="1" dirty="0"/>
              <a:t>create a resource</a:t>
            </a:r>
          </a:p>
          <a:p>
            <a:pPr lvl="1"/>
            <a:r>
              <a:rPr lang="en-US" dirty="0"/>
              <a:t>Document Intelligence resource</a:t>
            </a:r>
          </a:p>
          <a:p>
            <a:pPr lvl="1"/>
            <a:r>
              <a:rPr lang="en-US" dirty="0"/>
              <a:t>AI services resource</a:t>
            </a:r>
          </a:p>
          <a:p>
            <a:r>
              <a:rPr lang="en-US" dirty="0"/>
              <a:t>Then </a:t>
            </a:r>
            <a:r>
              <a:rPr lang="en-US" b="1" dirty="0"/>
              <a:t>Enable</a:t>
            </a:r>
            <a:r>
              <a:rPr lang="en-US" dirty="0"/>
              <a:t> the resource in Document Intelligence Studio.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Getting Started</a:t>
            </a:r>
            <a:r>
              <a:rPr lang="en-US" dirty="0"/>
              <a:t> page: select a model to try.</a:t>
            </a:r>
          </a:p>
          <a:p>
            <a:endParaRPr lang="en-US" dirty="0"/>
          </a:p>
        </p:txBody>
      </p:sp>
      <p:pic>
        <p:nvPicPr>
          <p:cNvPr id="5" name="Picture 4" descr="Image of the Get Started with Document Intelligence Studio web page">
            <a:extLst>
              <a:ext uri="{FF2B5EF4-FFF2-40B4-BE49-F238E27FC236}">
                <a16:creationId xmlns:a16="http://schemas.microsoft.com/office/drawing/2014/main" id="{2794B526-30E0-E234-5A97-06AA026F0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142" y="1160060"/>
            <a:ext cx="6643046" cy="442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697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04DC-72B9-49CA-AF83-44D0D5AD2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/>
          <a:p>
            <a:r>
              <a:rPr lang="en-US" dirty="0"/>
              <a:t>Exercise: </a:t>
            </a:r>
            <a:r>
              <a:rPr lang="en-US" b="0" i="0" dirty="0">
                <a:solidFill>
                  <a:srgbClr val="222222"/>
                </a:solidFill>
                <a:effectLst/>
              </a:rPr>
              <a:t>Extract form data in Document Intelligence Studio</a:t>
            </a:r>
            <a:endParaRPr lang="en-US" dirty="0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F15D7E2C-FCD0-0470-A8E6-B8E20214EEE8}"/>
              </a:ext>
            </a:extLst>
          </p:cNvPr>
          <p:cNvSpPr txBox="1">
            <a:spLocks/>
          </p:cNvSpPr>
          <p:nvPr/>
        </p:nvSpPr>
        <p:spPr>
          <a:xfrm>
            <a:off x="588963" y="2541588"/>
            <a:ext cx="2027237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+mn-lt"/>
              </a:rPr>
              <a:t>In </a:t>
            </a:r>
            <a:r>
              <a:rPr lang="en-US" sz="1800">
                <a:latin typeface="+mn-lt"/>
              </a:rPr>
              <a:t>this exercise, </a:t>
            </a:r>
            <a:r>
              <a:rPr lang="en-US" sz="1800" dirty="0">
                <a:latin typeface="+mn-lt"/>
              </a:rPr>
              <a:t>you will explore the </a:t>
            </a:r>
            <a:r>
              <a:rPr lang="en-US" sz="1800" b="1" dirty="0">
                <a:latin typeface="+mn-lt"/>
              </a:rPr>
              <a:t>Azure AI Document Intelligence</a:t>
            </a:r>
            <a:r>
              <a:rPr lang="en-US" sz="1800" b="1" dirty="0"/>
              <a:t> </a:t>
            </a:r>
            <a:r>
              <a:rPr lang="en-US" sz="1800" dirty="0">
                <a:latin typeface="+mn-lt"/>
              </a:rPr>
              <a:t>service to analyze a receipt.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B4D70EA-3110-8645-6D2B-F2A1A4DE3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C66EA30-CE1A-E68E-54A0-CDB1D070B3E6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8DC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23" name="Picture 33">
              <a:extLst>
                <a:ext uri="{FF2B5EF4-FFF2-40B4-BE49-F238E27FC236}">
                  <a16:creationId xmlns:a16="http://schemas.microsoft.com/office/drawing/2014/main" id="{5E8F365C-8688-0A65-3700-181D482602B0}"/>
                </a:ext>
              </a:extLst>
            </p:cNvPr>
            <p:cNvPicPr/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DDB28B7-304D-9AB9-F618-282CFDEF27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615553"/>
          </a:xfrm>
        </p:spPr>
        <p:txBody>
          <a:bodyPr/>
          <a:lstStyle/>
          <a:p>
            <a:pPr marL="342900" indent="-342900" defTabSz="914400">
              <a:buFont typeface="+mj-lt"/>
              <a:buAutoNum type="arabicPeriod"/>
              <a:defRPr/>
            </a:pPr>
            <a:r>
              <a:rPr lang="en-US" sz="20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Use the hosted environment and Azure credentials provided for this exercise</a:t>
            </a:r>
            <a:r>
              <a:rPr lang="en-US" sz="2000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1" kern="0" dirty="0">
              <a:solidFill>
                <a:srgbClr val="0078D4"/>
              </a:solidFill>
              <a:latin typeface="+mn-lt"/>
              <a:ea typeface="+mj-lt"/>
              <a:cs typeface="+mj-lt"/>
            </a:endParaRP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D62BF12A-24F5-4C80-008D-526D1D0C32BA}"/>
              </a:ext>
            </a:extLst>
          </p:cNvPr>
          <p:cNvSpPr txBox="1">
            <a:spLocks/>
          </p:cNvSpPr>
          <p:nvPr/>
        </p:nvSpPr>
        <p:spPr>
          <a:xfrm>
            <a:off x="4356039" y="2900204"/>
            <a:ext cx="536422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2100" indent="-292100">
              <a:buFont typeface="+mj-lt"/>
              <a:buAutoNum type="arabicPeriod" startAt="2"/>
            </a:pPr>
            <a:r>
              <a:rPr lang="en-US" sz="2000" kern="0" dirty="0">
                <a:latin typeface="+mn-lt"/>
                <a:cs typeface="Segoe UI"/>
              </a:rPr>
              <a:t>The instructions are also available on Learn: </a:t>
            </a:r>
            <a:r>
              <a:rPr lang="en-US" sz="2000" dirty="0">
                <a:latin typeface="+mn-lt"/>
                <a:hlinkClick r:id="rId5"/>
              </a:rPr>
              <a:t>https://aka.ms/ai900-document-intelligence</a:t>
            </a:r>
            <a:r>
              <a:rPr lang="en-US" sz="2000" dirty="0">
                <a:latin typeface="+mn-lt"/>
              </a:rPr>
              <a:t>  </a:t>
            </a:r>
          </a:p>
          <a:p>
            <a:r>
              <a:rPr lang="en-US" sz="2000" kern="0" dirty="0">
                <a:latin typeface="+mn-lt"/>
                <a:cs typeface="Segoe UI"/>
              </a:rPr>
              <a:t> 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131384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7C2C26-EFD2-E847-AEA7-5CEF245E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1" y="3446165"/>
            <a:ext cx="6345239" cy="553998"/>
          </a:xfrm>
        </p:spPr>
        <p:txBody>
          <a:bodyPr/>
          <a:lstStyle/>
          <a:p>
            <a:r>
              <a:rPr lang="en-US" sz="3600" dirty="0"/>
              <a:t>Azure AI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70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LIGHT MODE">
  <a:themeElements>
    <a:clrScheme name="BAR Light">
      <a:dk1>
        <a:srgbClr val="000000"/>
      </a:dk1>
      <a:lt1>
        <a:srgbClr val="FFFFFF"/>
      </a:lt1>
      <a:dk2>
        <a:srgbClr val="091F2E"/>
      </a:dk2>
      <a:lt2>
        <a:srgbClr val="FFF8F3"/>
      </a:lt2>
      <a:accent1>
        <a:srgbClr val="702573"/>
      </a:accent1>
      <a:accent2>
        <a:srgbClr val="BF3AC4"/>
      </a:accent2>
      <a:accent3>
        <a:srgbClr val="FE5B38"/>
      </a:accent3>
      <a:accent4>
        <a:srgbClr val="D59DD7"/>
      </a:accent4>
      <a:accent5>
        <a:srgbClr val="FEE298"/>
      </a:accent5>
      <a:accent6>
        <a:srgbClr val="D7D2CA"/>
      </a:accent6>
      <a:hlink>
        <a:srgbClr val="0077D3"/>
      </a:hlink>
      <a:folHlink>
        <a:srgbClr val="0077D3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smtClean="0"/>
        </a:defPPr>
      </a:lstStyle>
    </a:txDef>
  </a:objectDefaults>
  <a:extraClrSchemeLst/>
  <a:custClrLst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Light Brown">
      <a:srgbClr val="E1D3C7"/>
    </a:custClr>
    <a:custClr name="Brown">
      <a:srgbClr val="BF9474"/>
    </a:custClr>
    <a:custClr name="Dark Brown">
      <a:srgbClr val="5C4738"/>
    </a:custClr>
    <a:custClr name="Light Yellow">
      <a:srgbClr val="FFE399"/>
    </a:custClr>
    <a:custClr name="Yellow">
      <a:srgbClr val="FFB900"/>
    </a:custClr>
    <a:custClr name="Dark Yellow">
      <a:srgbClr val="7F5A1A"/>
    </a:custClr>
    <a:custClr name="Light Orange">
      <a:srgbClr val="FFA38B"/>
    </a:custClr>
    <a:custClr name="Orange">
      <a:srgbClr val="FF5C39"/>
    </a:custClr>
    <a:custClr name="Dark Orange">
      <a:srgbClr val="73391D"/>
    </a:custClr>
    <a:custClr name="Light Red">
      <a:srgbClr val="FFB3BB"/>
    </a:custClr>
    <a:custClr name="Red">
      <a:srgbClr val="F4364C"/>
    </a:custClr>
    <a:custClr name="Dark Red">
      <a:srgbClr val="73262F"/>
    </a:custClr>
    <a:custClr name="Light Magenta">
      <a:srgbClr val="D59ED7"/>
    </a:custClr>
    <a:custClr name="Magenta">
      <a:srgbClr val="C03BC4"/>
    </a:custClr>
    <a:custClr name="Dark Magenta">
      <a:srgbClr val="702573"/>
    </a:custClr>
    <a:custClr name="Light Purple">
      <a:srgbClr val="C5B4E3"/>
    </a:custClr>
    <a:custClr name="Purple">
      <a:srgbClr val="8661C5"/>
    </a:custClr>
    <a:custClr name="Dark Purple">
      <a:srgbClr val="463668"/>
    </a:custClr>
    <a:custClr name="Light Blue">
      <a:srgbClr val="8DC8E8"/>
    </a:custClr>
    <a:custClr name="Blue">
      <a:srgbClr val="0078D4"/>
    </a:custClr>
    <a:custClr name="Dark Blue">
      <a:srgbClr val="2A446F"/>
    </a:custClr>
    <a:custClr name="Light Teal">
      <a:srgbClr val="B9DCD2"/>
    </a:custClr>
    <a:custClr name="Teal">
      <a:srgbClr val="49C5B1"/>
    </a:custClr>
    <a:custClr name="Dark Teal">
      <a:srgbClr val="225B62"/>
    </a:custClr>
    <a:custClr name="Light Green">
      <a:srgbClr val="D4EC8E"/>
    </a:custClr>
    <a:custClr name="Green">
      <a:srgbClr val="8DE971"/>
    </a:custClr>
    <a:custClr name="Dark Green">
      <a:srgbClr val="07641D"/>
    </a:custClr>
    <a:custClr name="Blue Black">
      <a:srgbClr val="091F2C"/>
    </a:custClr>
    <a:custClr name="Pure Black">
      <a:srgbClr val="000000"/>
    </a:custClr>
    <a:custClr name="Brown Black">
      <a:srgbClr val="291817"/>
    </a:custClr>
  </a:custClrLst>
  <a:extLst>
    <a:ext uri="{05A4C25C-085E-4340-85A3-A5531E510DB2}">
      <thm15:themeFamily xmlns:thm15="http://schemas.microsoft.com/office/thememl/2012/main" name="ILT_Course_Trainer-Template_063023_Final" id="{53CE3B9D-47D1-490F-99CD-422B5AEB3016}" vid="{B2DBE1BE-CBAC-4342-9A93-0CBD83F75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7EC088F4D2974C9244144D3FA78CFC" ma:contentTypeVersion="8" ma:contentTypeDescription="Create a new document." ma:contentTypeScope="" ma:versionID="e1c38cc7a2baa39586734f3e69393826">
  <xsd:schema xmlns:xsd="http://www.w3.org/2001/XMLSchema" xmlns:xs="http://www.w3.org/2001/XMLSchema" xmlns:p="http://schemas.microsoft.com/office/2006/metadata/properties" xmlns:ns1="http://schemas.microsoft.com/sharepoint/v3" xmlns:ns2="92a942ff-a7ab-46b5-9ede-efd58ff8e61c" xmlns:ns3="a51c428d-9d60-41bd-8e8b-21795199cb1f" targetNamespace="http://schemas.microsoft.com/office/2006/metadata/properties" ma:root="true" ma:fieldsID="0b740379ab64b4056a59037551413ce9" ns1:_="" ns2:_="" ns3:_="">
    <xsd:import namespace="http://schemas.microsoft.com/sharepoint/v3"/>
    <xsd:import namespace="92a942ff-a7ab-46b5-9ede-efd58ff8e61c"/>
    <xsd:import namespace="a51c428d-9d60-41bd-8e8b-21795199cb1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4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5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a942ff-a7ab-46b5-9ede-efd58ff8e6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1c428d-9d60-41bd-8e8b-21795199cb1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CE2E32C-D2C2-43FF-9774-086B908CB4E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AF2F1F-A652-4109-90D1-4D0EAF601B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2a942ff-a7ab-46b5-9ede-efd58ff8e61c"/>
    <ds:schemaRef ds:uri="a51c428d-9d60-41bd-8e8b-21795199cb1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AC8128-6806-4E70-ABDF-CA7DA257B415}">
  <ds:schemaRefs>
    <ds:schemaRef ds:uri="http://purl.org/dc/elements/1.1/"/>
    <ds:schemaRef ds:uri="http://schemas.microsoft.com/office/2006/documentManagement/types"/>
    <ds:schemaRef ds:uri="http://purl.org/dc/dcmitype/"/>
    <ds:schemaRef ds:uri="92cc7923-7bd6-4c52-a535-c267c30bc123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59afee55-fc30-40da-a84e-ff6fc62c4efa"/>
    <ds:schemaRef ds:uri="http://schemas.microsoft.com/office/2006/metadata/properties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1533</Words>
  <Application>Microsoft Office PowerPoint</Application>
  <PresentationFormat>Widescreen</PresentationFormat>
  <Paragraphs>197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Consolas</vt:lpstr>
      <vt:lpstr>Segoe UI</vt:lpstr>
      <vt:lpstr>Segoe UI Black</vt:lpstr>
      <vt:lpstr>Segoe UI Light</vt:lpstr>
      <vt:lpstr>Segoe UI Semibold</vt:lpstr>
      <vt:lpstr>Wingdings</vt:lpstr>
      <vt:lpstr>2_LIGHT MODE</vt:lpstr>
      <vt:lpstr>Microsoft Azure AI Fundamentals: Document Intelligence and Knowledge Mining</vt:lpstr>
      <vt:lpstr>Agenda</vt:lpstr>
      <vt:lpstr>Learning Objectives</vt:lpstr>
      <vt:lpstr>Azure AI Document Intelligence</vt:lpstr>
      <vt:lpstr>AI Document Intelligence services</vt:lpstr>
      <vt:lpstr>Analyzing forms with the Document Intelligence service</vt:lpstr>
      <vt:lpstr>Document Intelligence Studio</vt:lpstr>
      <vt:lpstr>Exercise: Extract form data in Document Intelligence Studio</vt:lpstr>
      <vt:lpstr>Azure AI Search</vt:lpstr>
      <vt:lpstr>What is knowledge mining?</vt:lpstr>
      <vt:lpstr>Azure AI Search solutions</vt:lpstr>
      <vt:lpstr>AI enrichment</vt:lpstr>
      <vt:lpstr>Demo: Explore an Azure AI Search index (UI)</vt:lpstr>
      <vt:lpstr>Knowledge check</vt:lpstr>
      <vt:lpstr>Summary</vt:lpstr>
      <vt:lpstr>References</vt:lpstr>
      <vt:lpstr>Closing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Explore Fundamentals of Computer Vision</dc:title>
  <dc:creator/>
  <cp:lastModifiedBy/>
  <cp:revision>4</cp:revision>
  <dcterms:created xsi:type="dcterms:W3CDTF">2023-09-01T07:12:41Z</dcterms:created>
  <dcterms:modified xsi:type="dcterms:W3CDTF">2024-01-03T19:43:34Z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policyId">
    <vt:lpwstr/>
  </property>
  <property fmtid="{D5CDD505-2E9C-101B-9397-08002B2CF9AE}" pid="3" name="ContentTypeId">
    <vt:lpwstr>0x01010070AB3889E58DB141A6E1281B02136174</vt:lpwstr>
  </property>
  <property fmtid="{D5CDD505-2E9C-101B-9397-08002B2CF9AE}" pid="4" name="ItemRetentionFormula">
    <vt:lpwstr/>
  </property>
  <property fmtid="{D5CDD505-2E9C-101B-9397-08002B2CF9AE}" pid="5" name="MSIP_Label_f42aa342-8706-4288-bd11-ebb85995028c_Application">
    <vt:lpwstr>Microsoft Azure Information Protection</vt:lpwstr>
  </property>
  <property fmtid="{D5CDD505-2E9C-101B-9397-08002B2CF9AE}" pid="6" name="MSIP_Label_f42aa342-8706-4288-bd11-ebb85995028c_Enabled">
    <vt:lpwstr>True</vt:lpwstr>
  </property>
  <property fmtid="{D5CDD505-2E9C-101B-9397-08002B2CF9AE}" pid="7" name="MediaServiceImageTags">
    <vt:lpwstr/>
  </property>
  <property fmtid="{D5CDD505-2E9C-101B-9397-08002B2CF9AE}" pid="8" name="MSIP_Label_f42aa342-8706-4288-bd11-ebb85995028c_SetDate">
    <vt:lpwstr>2018-12-16T17:59:52.0180957Z</vt:lpwstr>
  </property>
  <property fmtid="{D5CDD505-2E9C-101B-9397-08002B2CF9AE}" pid="9" name="MSIP_Label_f42aa342-8706-4288-bd11-ebb85995028c_Name">
    <vt:lpwstr>General</vt:lpwstr>
  </property>
  <property fmtid="{D5CDD505-2E9C-101B-9397-08002B2CF9AE}" pid="10" name="MSIP_Label_f42aa342-8706-4288-bd11-ebb85995028c_SiteId">
    <vt:lpwstr>72f988bf-86f1-41af-91ab-2d7cd011db47</vt:lpwstr>
  </property>
  <property fmtid="{D5CDD505-2E9C-101B-9397-08002B2CF9AE}" pid="11" name="MSIP_Label_f42aa342-8706-4288-bd11-ebb85995028c_Extended_MSFT_Method">
    <vt:lpwstr>Automatic</vt:lpwstr>
  </property>
  <property fmtid="{D5CDD505-2E9C-101B-9397-08002B2CF9AE}" pid="12" name="MSIP_Label_f42aa342-8706-4288-bd11-ebb85995028c_Owner">
    <vt:lpwstr>v-tamat@microsoft.com</vt:lpwstr>
  </property>
  <property fmtid="{D5CDD505-2E9C-101B-9397-08002B2CF9AE}" pid="13" name="Sensitivity">
    <vt:lpwstr>General</vt:lpwstr>
  </property>
</Properties>
</file>

<file path=docProps/thumbnail.jpeg>
</file>